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handoutMasterIdLst>
    <p:handoutMasterId r:id="rId40"/>
  </p:handoutMasterIdLst>
  <p:sldIdLst>
    <p:sldId id="259" r:id="rId2"/>
    <p:sldId id="261" r:id="rId3"/>
    <p:sldId id="372" r:id="rId4"/>
    <p:sldId id="262" r:id="rId5"/>
    <p:sldId id="263" r:id="rId6"/>
    <p:sldId id="270" r:id="rId7"/>
    <p:sldId id="271" r:id="rId8"/>
    <p:sldId id="273" r:id="rId9"/>
    <p:sldId id="274" r:id="rId10"/>
    <p:sldId id="315" r:id="rId11"/>
    <p:sldId id="373" r:id="rId12"/>
    <p:sldId id="350" r:id="rId13"/>
    <p:sldId id="320" r:id="rId14"/>
    <p:sldId id="317" r:id="rId15"/>
    <p:sldId id="318" r:id="rId16"/>
    <p:sldId id="319" r:id="rId17"/>
    <p:sldId id="321" r:id="rId18"/>
    <p:sldId id="322" r:id="rId19"/>
    <p:sldId id="323" r:id="rId20"/>
    <p:sldId id="324" r:id="rId21"/>
    <p:sldId id="374" r:id="rId22"/>
    <p:sldId id="299" r:id="rId23"/>
    <p:sldId id="300" r:id="rId24"/>
    <p:sldId id="330" r:id="rId25"/>
    <p:sldId id="375" r:id="rId26"/>
    <p:sldId id="331" r:id="rId27"/>
    <p:sldId id="335" r:id="rId28"/>
    <p:sldId id="342" r:id="rId29"/>
    <p:sldId id="343" r:id="rId30"/>
    <p:sldId id="376" r:id="rId31"/>
    <p:sldId id="336" r:id="rId32"/>
    <p:sldId id="337" r:id="rId33"/>
    <p:sldId id="338" r:id="rId34"/>
    <p:sldId id="339" r:id="rId35"/>
    <p:sldId id="377" r:id="rId36"/>
    <p:sldId id="313" r:id="rId37"/>
    <p:sldId id="314" r:id="rId38"/>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用户" initials="Microsof" lastIdx="6" clrIdx="0"/>
  <p:cmAuthor id="2" name="rym" initials="r" lastIdx="3"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3480" autoAdjust="0"/>
    <p:restoredTop sz="86374"/>
  </p:normalViewPr>
  <p:slideViewPr>
    <p:cSldViewPr snapToGrid="0" showGuides="1">
      <p:cViewPr varScale="1">
        <p:scale>
          <a:sx n="65" d="100"/>
          <a:sy n="65" d="100"/>
        </p:scale>
        <p:origin x="-114" y="-174"/>
      </p:cViewPr>
      <p:guideLst>
        <p:guide orient="horz" pos="2160"/>
        <p:guide pos="3847"/>
      </p:guideLst>
    </p:cSldViewPr>
  </p:slideViewPr>
  <p:outlineViewPr>
    <p:cViewPr>
      <p:scale>
        <a:sx n="33" d="100"/>
        <a:sy n="33" d="100"/>
      </p:scale>
      <p:origin x="0" y="0"/>
    </p:cViewPr>
  </p:outlineViewPr>
  <p:notesTextViewPr>
    <p:cViewPr>
      <p:scale>
        <a:sx n="3" d="2"/>
        <a:sy n="3" d="2"/>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pPr/>
              <a:t>2024/6/23</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pPr/>
              <a:t>2024/6/23</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en-GB"/>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GB"/>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1E69800-E155-2744-90E4-A3856766FDF7}" type="slidenum">
              <a:rPr kumimoji="1" lang="zh-CN" altLang="en-US" smtClean="0"/>
              <a:pPr/>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GB"/>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GB"/>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1E69800-E155-2744-90E4-A3856766FDF7}" type="slidenum">
              <a:rPr kumimoji="1" lang="zh-CN" altLang="en-US" smtClean="0"/>
              <a:pPr/>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54017" y="620713"/>
            <a:ext cx="2743200" cy="5822950"/>
          </a:xfrm>
        </p:spPr>
        <p:txBody>
          <a:bodyPr vert="eaVert"/>
          <a:lstStyle/>
          <a:p>
            <a:r>
              <a:rPr lang="zh-CN" altLang="en-US" smtClean="0"/>
              <a:t>单击此处编辑母版标题样式</a:t>
            </a:r>
            <a:endParaRPr lang="en-GB"/>
          </a:p>
        </p:txBody>
      </p:sp>
      <p:sp>
        <p:nvSpPr>
          <p:cNvPr id="3" name="竖排文字占位符 2"/>
          <p:cNvSpPr>
            <a:spLocks noGrp="1"/>
          </p:cNvSpPr>
          <p:nvPr>
            <p:ph type="body" orient="vert" idx="1"/>
          </p:nvPr>
        </p:nvSpPr>
        <p:spPr>
          <a:xfrm>
            <a:off x="624417" y="620713"/>
            <a:ext cx="8026400" cy="582295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GB"/>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1E69800-E155-2744-90E4-A3856766FDF7}" type="slidenum">
              <a:rPr kumimoji="1" lang="zh-CN" altLang="en-US" smtClean="0"/>
              <a:pPr/>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GB"/>
          </a:p>
        </p:txBody>
      </p:sp>
      <p:sp>
        <p:nvSpPr>
          <p:cNvPr id="3" name="内容占位符 2"/>
          <p:cNvSpPr>
            <a:spLocks noGrp="1"/>
          </p:cNvSpPr>
          <p:nvPr>
            <p:ph idx="1"/>
          </p:nvPr>
        </p:nvSpPr>
        <p:spPr/>
        <p:txBody>
          <a:bodyPr/>
          <a:lstStyle>
            <a:lvl4pPr>
              <a:defRPr sz="2800">
                <a:latin typeface="Songti SC Black" panose="02010800040101010101" charset="-122"/>
                <a:ea typeface="Songti SC Black" panose="02010800040101010101" charset="-122"/>
              </a:defRPr>
            </a:lvl4pPr>
            <a:lvl5pPr>
              <a:defRPr sz="2800">
                <a:latin typeface="Songti SC Black" panose="02010800040101010101" charset="-122"/>
                <a:ea typeface="Songti SC Black" panose="02010800040101010101" charset="-122"/>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p>
          <a:p>
            <a:pPr lvl="4"/>
            <a:r>
              <a:rPr lang="en-US" altLang="en-GB"/>
              <a:t>English</a:t>
            </a:r>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1E69800-E155-2744-90E4-A3856766FDF7}" type="slidenum">
              <a:rPr kumimoji="1" lang="zh-CN" altLang="en-US" smtClean="0"/>
              <a:pPr/>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r>
              <a:rPr lang="zh-CN" altLang="en-US" smtClean="0"/>
              <a:t>单击此处编辑母版标题样式</a:t>
            </a:r>
            <a:endParaRPr lang="en-GB"/>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1E69800-E155-2744-90E4-A3856766FDF7}" type="slidenum">
              <a:rPr kumimoji="1" lang="zh-CN" altLang="en-US" smtClean="0"/>
              <a:pPr/>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GB"/>
          </a:p>
        </p:txBody>
      </p:sp>
      <p:sp>
        <p:nvSpPr>
          <p:cNvPr id="3" name="内容占位符 2"/>
          <p:cNvSpPr>
            <a:spLocks noGrp="1"/>
          </p:cNvSpPr>
          <p:nvPr>
            <p:ph sz="half" idx="1"/>
          </p:nvPr>
        </p:nvSpPr>
        <p:spPr>
          <a:xfrm>
            <a:off x="624417" y="19177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GB"/>
          </a:p>
        </p:txBody>
      </p:sp>
      <p:sp>
        <p:nvSpPr>
          <p:cNvPr id="4" name="内容占位符 3"/>
          <p:cNvSpPr>
            <a:spLocks noGrp="1"/>
          </p:cNvSpPr>
          <p:nvPr>
            <p:ph sz="half" idx="2"/>
          </p:nvPr>
        </p:nvSpPr>
        <p:spPr>
          <a:xfrm>
            <a:off x="6212417" y="19177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GB"/>
          </a:p>
        </p:txBody>
      </p:sp>
      <p:sp>
        <p:nvSpPr>
          <p:cNvPr id="5" name="日期占位符 4"/>
          <p:cNvSpPr>
            <a:spLocks noGrp="1"/>
          </p:cNvSpPr>
          <p:nvPr>
            <p:ph type="dt" sz="half" idx="10"/>
          </p:nvPr>
        </p:nvSpPr>
        <p:spPr/>
        <p:txBody>
          <a:bodyPr/>
          <a:lstStyle>
            <a:lvl1pPr>
              <a:defRPr/>
            </a:lvl1pPr>
          </a:lstStyle>
          <a:p>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01E69800-E155-2744-90E4-A3856766FDF7}" type="slidenum">
              <a:rPr kumimoji="1" lang="zh-CN" altLang="en-US" smtClean="0"/>
              <a:pPr/>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en-GB"/>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GB"/>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GB"/>
          </a:p>
        </p:txBody>
      </p:sp>
      <p:sp>
        <p:nvSpPr>
          <p:cNvPr id="7" name="日期占位符 6"/>
          <p:cNvSpPr>
            <a:spLocks noGrp="1"/>
          </p:cNvSpPr>
          <p:nvPr>
            <p:ph type="dt" sz="half" idx="10"/>
          </p:nvPr>
        </p:nvSpPr>
        <p:spPr/>
        <p:txBody>
          <a:bodyPr/>
          <a:lstStyle>
            <a:lvl1pPr>
              <a:defRPr/>
            </a:lvl1pPr>
          </a:lstStyle>
          <a:p>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01E69800-E155-2744-90E4-A3856766FDF7}" type="slidenum">
              <a:rPr kumimoji="1" lang="zh-CN" altLang="en-US" smtClean="0"/>
              <a:pPr/>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GB"/>
          </a:p>
        </p:txBody>
      </p:sp>
      <p:sp>
        <p:nvSpPr>
          <p:cNvPr id="3" name="日期占位符 2"/>
          <p:cNvSpPr>
            <a:spLocks noGrp="1"/>
          </p:cNvSpPr>
          <p:nvPr>
            <p:ph type="dt" sz="half" idx="10"/>
          </p:nvPr>
        </p:nvSpPr>
        <p:spPr/>
        <p:txBody>
          <a:bodyPr/>
          <a:lstStyle>
            <a:lvl1pPr>
              <a:defRPr/>
            </a:lvl1pPr>
          </a:lstStyle>
          <a:p>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01E69800-E155-2744-90E4-A3856766FDF7}" type="slidenum">
              <a:rPr kumimoji="1" lang="zh-CN" altLang="en-US" smtClean="0"/>
              <a:pPr/>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01E69800-E155-2744-90E4-A3856766FDF7}" type="slidenum">
              <a:rPr kumimoji="1" lang="zh-CN" altLang="en-US" smtClean="0"/>
              <a:pPr/>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smtClean="0"/>
              <a:t>单击此处编辑母版标题样式</a:t>
            </a:r>
            <a:endParaRPr lang="en-GB"/>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GB"/>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01E69800-E155-2744-90E4-A3856766FDF7}" type="slidenum">
              <a:rPr kumimoji="1" lang="zh-CN" altLang="en-US" smtClean="0"/>
              <a:pPr/>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en-GB"/>
          </a:p>
        </p:txBody>
      </p:sp>
      <p:sp>
        <p:nvSpPr>
          <p:cNvPr id="3" name="图片占位符 2"/>
          <p:cNvSpPr>
            <a:spLocks noGrp="1"/>
          </p:cNvSpPr>
          <p:nvPr>
            <p:ph type="pic" idx="1" hasCustomPrompt="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GB"/>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01E69800-E155-2744-90E4-A3856766FDF7}" type="slidenum">
              <a:rPr kumimoji="1" lang="zh-CN" altLang="en-US" smtClean="0"/>
              <a:pPr/>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624417" y="620713"/>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p>
        </p:txBody>
      </p:sp>
      <p:sp>
        <p:nvSpPr>
          <p:cNvPr id="1027" name="文本占位符 2"/>
          <p:cNvSpPr>
            <a:spLocks noGrp="1" noChangeArrowheads="1"/>
          </p:cNvSpPr>
          <p:nvPr>
            <p:ph type="body" idx="1"/>
          </p:nvPr>
        </p:nvSpPr>
        <p:spPr bwMode="auto">
          <a:xfrm>
            <a:off x="624417" y="1917700"/>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p>
          <a:p>
            <a:pPr lvl="1"/>
            <a:r>
              <a:rPr lang="zh-CN" smtClean="0"/>
              <a:t>第二级</a:t>
            </a:r>
          </a:p>
          <a:p>
            <a:pPr lvl="1"/>
            <a:r>
              <a:rPr lang="en-US" altLang="zh-CN" smtClean="0"/>
              <a:t>English</a:t>
            </a:r>
          </a:p>
        </p:txBody>
      </p:sp>
      <p:sp>
        <p:nvSpPr>
          <p:cNvPr id="1028"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lstStyle>
            <a:lvl1pPr>
              <a:defRPr sz="1200">
                <a:solidFill>
                  <a:srgbClr val="898989"/>
                </a:solidFill>
                <a:latin typeface="微软雅黑" charset="0"/>
                <a:ea typeface="微软雅黑" charset="0"/>
                <a:cs typeface="Times New Roman" panose="02020503050405090304" charset="0"/>
              </a:defRPr>
            </a:lvl1pPr>
          </a:lstStyle>
          <a:p>
            <a:pPr fontAlgn="base">
              <a:spcBef>
                <a:spcPct val="0"/>
              </a:spcBef>
              <a:spcAft>
                <a:spcPct val="0"/>
              </a:spcAft>
              <a:buFont typeface="Arial" panose="020B0604020202090204" pitchFamily="34" charset="0"/>
              <a:buNone/>
            </a:pPr>
            <a:endParaRPr lang="zh-CN" altLang="en-US"/>
          </a:p>
        </p:txBody>
      </p:sp>
      <p:sp>
        <p:nvSpPr>
          <p:cNvPr id="1029"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lstStyle>
            <a:lvl1pPr algn="ctr">
              <a:defRPr sz="1200">
                <a:solidFill>
                  <a:srgbClr val="898989"/>
                </a:solidFill>
                <a:latin typeface="微软雅黑" charset="0"/>
                <a:ea typeface="微软雅黑" charset="0"/>
                <a:cs typeface="Times New Roman" panose="02020503050405090304" charset="0"/>
              </a:defRPr>
            </a:lvl1pPr>
          </a:lstStyle>
          <a:p>
            <a:pPr fontAlgn="base">
              <a:spcBef>
                <a:spcPct val="0"/>
              </a:spcBef>
              <a:spcAft>
                <a:spcPct val="0"/>
              </a:spcAft>
              <a:buFont typeface="Arial" panose="020B0604020202090204" pitchFamily="34" charset="0"/>
              <a:buNone/>
            </a:pPr>
            <a:endParaRPr lang="zh-CN" altLang="en-US"/>
          </a:p>
        </p:txBody>
      </p:sp>
      <p:sp>
        <p:nvSpPr>
          <p:cNvPr id="1030"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lstStyle>
            <a:lvl1pPr algn="r">
              <a:defRPr sz="1200">
                <a:solidFill>
                  <a:srgbClr val="898989"/>
                </a:solidFill>
                <a:latin typeface="微软雅黑" charset="0"/>
                <a:ea typeface="微软雅黑" charset="0"/>
                <a:cs typeface="Times New Roman" panose="02020503050405090304" charset="0"/>
              </a:defRPr>
            </a:lvl1pPr>
          </a:lstStyle>
          <a:p>
            <a:fld id="{01E69800-E155-2744-90E4-A3856766FDF7}" type="slidenum">
              <a:rPr kumimoji="1" lang="zh-CN" altLang="en-US" smtClean="0"/>
              <a:pPr/>
              <a:t>‹#›</a:t>
            </a:fld>
            <a:endParaRPr kumimoji="1" lang="zh-CN" altLang="en-US"/>
          </a:p>
        </p:txBody>
      </p:sp>
      <p:pic>
        <p:nvPicPr>
          <p:cNvPr id="1031" name="Picture 2" descr="IELTS_lgo"/>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10513484" y="44450"/>
            <a:ext cx="1572683" cy="5572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032" name="Picture 8" descr="雅思白金级LOGO-透明底-用在浅色PPT背景上"/>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a:off x="-239184" y="-25400"/>
            <a:ext cx="4220635" cy="792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000" b="1">
          <a:solidFill>
            <a:srgbClr val="0033CC"/>
          </a:solidFill>
          <a:latin typeface="微软雅黑" charset="0"/>
          <a:ea typeface="微软雅黑" charset="0"/>
          <a:cs typeface="Times New Roman" panose="02020503050405090304" charset="0"/>
        </a:defRPr>
      </a:lvl1pPr>
      <a:lvl2pPr algn="ctr" rtl="0" eaLnBrk="1" fontAlgn="base" hangingPunct="1">
        <a:spcBef>
          <a:spcPct val="0"/>
        </a:spcBef>
        <a:spcAft>
          <a:spcPct val="0"/>
        </a:spcAft>
        <a:defRPr sz="4400" b="1">
          <a:solidFill>
            <a:srgbClr val="0033CC"/>
          </a:solidFill>
          <a:latin typeface="Arial" panose="020B0604020202090204" pitchFamily="34" charset="0"/>
          <a:ea typeface="华文细黑" pitchFamily="2" charset="-122"/>
        </a:defRPr>
      </a:lvl2pPr>
      <a:lvl3pPr algn="ctr" rtl="0" eaLnBrk="1" fontAlgn="base" hangingPunct="1">
        <a:spcBef>
          <a:spcPct val="0"/>
        </a:spcBef>
        <a:spcAft>
          <a:spcPct val="0"/>
        </a:spcAft>
        <a:defRPr sz="4400" b="1">
          <a:solidFill>
            <a:srgbClr val="0033CC"/>
          </a:solidFill>
          <a:latin typeface="Arial" panose="020B0604020202090204" pitchFamily="34" charset="0"/>
          <a:ea typeface="华文细黑" pitchFamily="2" charset="-122"/>
        </a:defRPr>
      </a:lvl3pPr>
      <a:lvl4pPr algn="ctr" rtl="0" eaLnBrk="1" fontAlgn="base" hangingPunct="1">
        <a:spcBef>
          <a:spcPct val="0"/>
        </a:spcBef>
        <a:spcAft>
          <a:spcPct val="0"/>
        </a:spcAft>
        <a:defRPr sz="4400" b="1">
          <a:solidFill>
            <a:srgbClr val="0033CC"/>
          </a:solidFill>
          <a:latin typeface="Arial" panose="020B0604020202090204" pitchFamily="34" charset="0"/>
          <a:ea typeface="华文细黑" pitchFamily="2" charset="-122"/>
        </a:defRPr>
      </a:lvl4pPr>
      <a:lvl5pPr algn="ctr" rtl="0" eaLnBrk="1" fontAlgn="base" hangingPunct="1">
        <a:spcBef>
          <a:spcPct val="0"/>
        </a:spcBef>
        <a:spcAft>
          <a:spcPct val="0"/>
        </a:spcAft>
        <a:defRPr sz="4400" b="1">
          <a:solidFill>
            <a:srgbClr val="0033CC"/>
          </a:solidFill>
          <a:latin typeface="Arial" panose="020B0604020202090204" pitchFamily="34" charset="0"/>
          <a:ea typeface="华文细黑" pitchFamily="2" charset="-122"/>
        </a:defRPr>
      </a:lvl5pPr>
      <a:lvl6pPr marL="457200" algn="ctr" rtl="0" eaLnBrk="1" fontAlgn="base" hangingPunct="1">
        <a:spcBef>
          <a:spcPct val="0"/>
        </a:spcBef>
        <a:spcAft>
          <a:spcPct val="0"/>
        </a:spcAft>
        <a:defRPr sz="4400" b="1">
          <a:solidFill>
            <a:srgbClr val="0033CC"/>
          </a:solidFill>
          <a:latin typeface="Arial" panose="020B0604020202090204" pitchFamily="34" charset="0"/>
          <a:ea typeface="华文细黑" pitchFamily="2" charset="-122"/>
        </a:defRPr>
      </a:lvl6pPr>
      <a:lvl7pPr marL="914400" algn="ctr" rtl="0" eaLnBrk="1" fontAlgn="base" hangingPunct="1">
        <a:spcBef>
          <a:spcPct val="0"/>
        </a:spcBef>
        <a:spcAft>
          <a:spcPct val="0"/>
        </a:spcAft>
        <a:defRPr sz="4400" b="1">
          <a:solidFill>
            <a:srgbClr val="0033CC"/>
          </a:solidFill>
          <a:latin typeface="Arial" panose="020B0604020202090204" pitchFamily="34" charset="0"/>
          <a:ea typeface="华文细黑" pitchFamily="2" charset="-122"/>
        </a:defRPr>
      </a:lvl7pPr>
      <a:lvl8pPr marL="1371600" algn="ctr" rtl="0" eaLnBrk="1" fontAlgn="base" hangingPunct="1">
        <a:spcBef>
          <a:spcPct val="0"/>
        </a:spcBef>
        <a:spcAft>
          <a:spcPct val="0"/>
        </a:spcAft>
        <a:defRPr sz="4400" b="1">
          <a:solidFill>
            <a:srgbClr val="0033CC"/>
          </a:solidFill>
          <a:latin typeface="Arial" panose="020B0604020202090204" pitchFamily="34" charset="0"/>
          <a:ea typeface="华文细黑" pitchFamily="2" charset="-122"/>
        </a:defRPr>
      </a:lvl8pPr>
      <a:lvl9pPr marL="1828800" algn="ctr" rtl="0" eaLnBrk="1" fontAlgn="base" hangingPunct="1">
        <a:spcBef>
          <a:spcPct val="0"/>
        </a:spcBef>
        <a:spcAft>
          <a:spcPct val="0"/>
        </a:spcAft>
        <a:defRPr sz="4400" b="1">
          <a:solidFill>
            <a:srgbClr val="0033CC"/>
          </a:solidFill>
          <a:latin typeface="Arial" panose="020B0604020202090204" pitchFamily="34" charset="0"/>
          <a:ea typeface="华文细黑" pitchFamily="2" charset="-122"/>
        </a:defRPr>
      </a:lvl9pPr>
    </p:titleStyle>
    <p:bodyStyle>
      <a:lvl1pPr marL="342900" indent="-342900" algn="l" rtl="0" eaLnBrk="1" fontAlgn="base" hangingPunct="1">
        <a:spcBef>
          <a:spcPct val="20000"/>
        </a:spcBef>
        <a:spcAft>
          <a:spcPct val="0"/>
        </a:spcAft>
        <a:buFont typeface="Arial" panose="020B0604020202090204" pitchFamily="34" charset="0"/>
        <a:buChar char="•"/>
        <a:defRPr sz="3600" b="1">
          <a:solidFill>
            <a:schemeClr val="tx1"/>
          </a:solidFill>
          <a:latin typeface="微软雅黑" charset="0"/>
          <a:ea typeface="微软雅黑" charset="0"/>
          <a:cs typeface="微软雅黑" charset="0"/>
        </a:defRPr>
      </a:lvl1pPr>
      <a:lvl2pPr marL="742950" indent="-285750" algn="l" rtl="0" eaLnBrk="1" fontAlgn="base" hangingPunct="1">
        <a:spcBef>
          <a:spcPct val="20000"/>
        </a:spcBef>
        <a:spcAft>
          <a:spcPct val="0"/>
        </a:spcAft>
        <a:buFont typeface="Arial" panose="020B0604020202090204" pitchFamily="34" charset="0"/>
        <a:buChar char="–"/>
        <a:defRPr sz="2800" b="1">
          <a:solidFill>
            <a:schemeClr val="tx1"/>
          </a:solidFill>
          <a:latin typeface="微软雅黑" charset="0"/>
          <a:ea typeface="微软雅黑" charset="0"/>
          <a:cs typeface="微软雅黑" charset="0"/>
        </a:defRPr>
      </a:lvl2pPr>
      <a:lvl3pPr marL="914400" indent="0" algn="l" rtl="0" eaLnBrk="1" fontAlgn="base" hangingPunct="1">
        <a:spcBef>
          <a:spcPct val="20000"/>
        </a:spcBef>
        <a:spcAft>
          <a:spcPct val="0"/>
        </a:spcAft>
        <a:buFont typeface="Arial" panose="020B0604020202090204" pitchFamily="34" charset="0"/>
        <a:buNone/>
        <a:defRPr sz="2400" b="1">
          <a:solidFill>
            <a:schemeClr val="tx1"/>
          </a:solidFill>
          <a:latin typeface="+mn-lt"/>
          <a:ea typeface="+mn-ea"/>
        </a:defRPr>
      </a:lvl3pPr>
      <a:lvl4pPr marL="1371600" indent="0" algn="l" rtl="0" eaLnBrk="1" fontAlgn="base" hangingPunct="1">
        <a:spcBef>
          <a:spcPct val="20000"/>
        </a:spcBef>
        <a:spcAft>
          <a:spcPct val="0"/>
        </a:spcAft>
        <a:buFont typeface="Arial" panose="020B0604020202090204" pitchFamily="34" charset="0"/>
        <a:buNone/>
        <a:defRPr sz="2000" b="1">
          <a:solidFill>
            <a:schemeClr val="tx1"/>
          </a:solidFill>
          <a:latin typeface="+mn-lt"/>
          <a:ea typeface="+mn-ea"/>
        </a:defRPr>
      </a:lvl4pPr>
      <a:lvl5pPr marL="1828800" indent="0" algn="l" rtl="0" eaLnBrk="1" fontAlgn="base" hangingPunct="1">
        <a:spcBef>
          <a:spcPct val="20000"/>
        </a:spcBef>
        <a:spcAft>
          <a:spcPct val="0"/>
        </a:spcAft>
        <a:buFont typeface="Arial" panose="020B0604020202090204" pitchFamily="34" charset="0"/>
        <a:buNone/>
        <a:defRPr sz="2000" b="1">
          <a:solidFill>
            <a:schemeClr val="tx1"/>
          </a:solidFill>
          <a:latin typeface="+mn-lt"/>
          <a:ea typeface="+mn-ea"/>
        </a:defRPr>
      </a:lvl5pPr>
      <a:lvl6pPr marL="2514600" indent="-228600" algn="l" rtl="0" eaLnBrk="1" fontAlgn="base" hangingPunct="1">
        <a:spcBef>
          <a:spcPct val="20000"/>
        </a:spcBef>
        <a:spcAft>
          <a:spcPct val="0"/>
        </a:spcAft>
        <a:buFont typeface="Arial" panose="020B0604020202090204" pitchFamily="34" charset="0"/>
        <a:buChar char="»"/>
        <a:defRPr sz="2000">
          <a:solidFill>
            <a:schemeClr val="tx1"/>
          </a:solidFill>
          <a:latin typeface="+mn-lt"/>
          <a:ea typeface="+mn-ea"/>
        </a:defRPr>
      </a:lvl6pPr>
      <a:lvl7pPr marL="2971800" indent="-228600" algn="l" rtl="0" eaLnBrk="1" fontAlgn="base" hangingPunct="1">
        <a:spcBef>
          <a:spcPct val="20000"/>
        </a:spcBef>
        <a:spcAft>
          <a:spcPct val="0"/>
        </a:spcAft>
        <a:buFont typeface="Arial" panose="020B0604020202090204" pitchFamily="34" charset="0"/>
        <a:buChar char="»"/>
        <a:defRPr sz="2000">
          <a:solidFill>
            <a:schemeClr val="tx1"/>
          </a:solidFill>
          <a:latin typeface="+mn-lt"/>
          <a:ea typeface="+mn-ea"/>
        </a:defRPr>
      </a:lvl7pPr>
      <a:lvl8pPr marL="3429000" indent="-228600" algn="l" rtl="0" eaLnBrk="1" fontAlgn="base" hangingPunct="1">
        <a:spcBef>
          <a:spcPct val="20000"/>
        </a:spcBef>
        <a:spcAft>
          <a:spcPct val="0"/>
        </a:spcAft>
        <a:buFont typeface="Arial" panose="020B0604020202090204" pitchFamily="34" charset="0"/>
        <a:buChar char="»"/>
        <a:defRPr sz="2000">
          <a:solidFill>
            <a:schemeClr val="tx1"/>
          </a:solidFill>
          <a:latin typeface="+mn-lt"/>
          <a:ea typeface="+mn-ea"/>
        </a:defRPr>
      </a:lvl8pPr>
      <a:lvl9pPr marL="3886200" indent="-228600" algn="l" rtl="0" eaLnBrk="1" fontAlgn="base" hangingPunct="1">
        <a:spcBef>
          <a:spcPct val="20000"/>
        </a:spcBef>
        <a:spcAft>
          <a:spcPct val="0"/>
        </a:spcAft>
        <a:buFont typeface="Arial" panose="020B0604020202090204"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image" Target="../media/image3.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100705" y="1078230"/>
            <a:ext cx="5829300" cy="4079875"/>
          </a:xfrm>
        </p:spPr>
        <p:txBody>
          <a:bodyPr/>
          <a:lstStyle/>
          <a:p>
            <a:r>
              <a:rPr kumimoji="1" lang="en-US" altLang="zh-CN" sz="4400" dirty="0" smtClean="0">
                <a:solidFill>
                  <a:srgbClr val="0432FF"/>
                </a:solidFill>
                <a:latin typeface="微软雅黑" charset="0"/>
                <a:ea typeface="微软雅黑" charset="0"/>
                <a:cs typeface="微软雅黑" charset="0"/>
              </a:rPr>
              <a:t/>
            </a:r>
            <a:br>
              <a:rPr kumimoji="1" lang="en-US" altLang="zh-CN" sz="4400" dirty="0" smtClean="0">
                <a:solidFill>
                  <a:srgbClr val="0432FF"/>
                </a:solidFill>
                <a:latin typeface="微软雅黑" charset="0"/>
                <a:ea typeface="微软雅黑" charset="0"/>
                <a:cs typeface="微软雅黑" charset="0"/>
              </a:rPr>
            </a:br>
            <a:r>
              <a:rPr kumimoji="1" lang="en-US" altLang="zh-CN" sz="4400" dirty="0" smtClean="0">
                <a:solidFill>
                  <a:schemeClr val="tx1"/>
                </a:solidFill>
                <a:latin typeface="微软雅黑" charset="0"/>
                <a:ea typeface="微软雅黑" charset="0"/>
                <a:cs typeface="微软雅黑" charset="0"/>
              </a:rPr>
              <a:t>LESSON 2</a:t>
            </a:r>
            <a:br>
              <a:rPr kumimoji="1" lang="en-US" altLang="zh-CN" sz="4400" dirty="0" smtClean="0">
                <a:solidFill>
                  <a:schemeClr val="tx1"/>
                </a:solidFill>
                <a:latin typeface="微软雅黑" charset="0"/>
                <a:ea typeface="微软雅黑" charset="0"/>
                <a:cs typeface="微软雅黑" charset="0"/>
              </a:rPr>
            </a:br>
            <a:r>
              <a:rPr kumimoji="1" lang="en-US" altLang="zh-CN" sz="4400" dirty="0" smtClean="0">
                <a:solidFill>
                  <a:schemeClr val="tx1"/>
                </a:solidFill>
                <a:latin typeface="微软雅黑" charset="0"/>
                <a:ea typeface="微软雅黑" charset="0"/>
                <a:cs typeface="微软雅黑" charset="0"/>
              </a:rPr>
              <a:t/>
            </a:r>
            <a:br>
              <a:rPr kumimoji="1" lang="en-US" altLang="zh-CN" sz="4400" dirty="0" smtClean="0">
                <a:solidFill>
                  <a:schemeClr val="tx1"/>
                </a:solidFill>
                <a:latin typeface="微软雅黑" charset="0"/>
                <a:ea typeface="微软雅黑" charset="0"/>
                <a:cs typeface="微软雅黑" charset="0"/>
              </a:rPr>
            </a:br>
            <a:r>
              <a:rPr kumimoji="1" lang="zh-CN" altLang="en-US" sz="4400" dirty="0" smtClean="0">
                <a:solidFill>
                  <a:schemeClr val="tx1"/>
                </a:solidFill>
                <a:latin typeface="微软雅黑" charset="0"/>
                <a:ea typeface="微软雅黑" charset="0"/>
                <a:cs typeface="微软雅黑" charset="0"/>
              </a:rPr>
              <a:t>小作文</a:t>
            </a:r>
            <a:r>
              <a:rPr kumimoji="1" lang="en-US" altLang="zh-CN" sz="4400" dirty="0" smtClean="0">
                <a:solidFill>
                  <a:schemeClr val="tx1"/>
                </a:solidFill>
                <a:latin typeface="微软雅黑" charset="0"/>
                <a:ea typeface="微软雅黑" charset="0"/>
                <a:cs typeface="微软雅黑" charset="0"/>
              </a:rPr>
              <a:t>-</a:t>
            </a:r>
            <a:r>
              <a:rPr kumimoji="1" lang="zh-CN" altLang="en-US" sz="4400" dirty="0" smtClean="0">
                <a:solidFill>
                  <a:schemeClr val="tx1"/>
                </a:solidFill>
                <a:latin typeface="微软雅黑" charset="0"/>
                <a:ea typeface="微软雅黑" charset="0"/>
                <a:cs typeface="微软雅黑" charset="0"/>
              </a:rPr>
              <a:t>流程图写作</a:t>
            </a:r>
            <a:r>
              <a:rPr kumimoji="1" lang="en-US" altLang="zh-CN" sz="4400" dirty="0" smtClean="0">
                <a:solidFill>
                  <a:schemeClr val="tx1"/>
                </a:solidFill>
                <a:latin typeface="微软雅黑" charset="0"/>
                <a:ea typeface="微软雅黑" charset="0"/>
                <a:cs typeface="微软雅黑" charset="0"/>
              </a:rPr>
              <a:t/>
            </a:r>
            <a:br>
              <a:rPr kumimoji="1" lang="en-US" altLang="zh-CN" sz="4400" dirty="0" smtClean="0">
                <a:solidFill>
                  <a:schemeClr val="tx1"/>
                </a:solidFill>
                <a:latin typeface="微软雅黑" charset="0"/>
                <a:ea typeface="微软雅黑" charset="0"/>
                <a:cs typeface="微软雅黑" charset="0"/>
              </a:rPr>
            </a:br>
            <a:r>
              <a:rPr kumimoji="1" lang="zh-CN" altLang="en-US" sz="4400" dirty="0" smtClean="0">
                <a:solidFill>
                  <a:schemeClr val="tx1"/>
                </a:solidFill>
                <a:latin typeface="微软雅黑" charset="0"/>
                <a:ea typeface="微软雅黑" charset="0"/>
                <a:cs typeface="微软雅黑" charset="0"/>
              </a:rPr>
              <a:t> </a:t>
            </a:r>
            <a:r>
              <a:rPr kumimoji="1" lang="en-US" altLang="zh-CN" sz="4400" dirty="0" smtClean="0">
                <a:solidFill>
                  <a:schemeClr val="tx1"/>
                </a:solidFill>
                <a:latin typeface="微软雅黑" charset="0"/>
                <a:ea typeface="微软雅黑" charset="0"/>
                <a:cs typeface="微软雅黑" charset="0"/>
              </a:rPr>
              <a:t>Flow</a:t>
            </a:r>
            <a:r>
              <a:rPr kumimoji="1" lang="zh-CN" altLang="en-US" sz="4400" dirty="0" smtClean="0">
                <a:solidFill>
                  <a:schemeClr val="tx1"/>
                </a:solidFill>
                <a:latin typeface="微软雅黑" charset="0"/>
                <a:ea typeface="微软雅黑" charset="0"/>
                <a:cs typeface="微软雅黑" charset="0"/>
              </a:rPr>
              <a:t> </a:t>
            </a:r>
            <a:r>
              <a:rPr kumimoji="1" lang="en-US" altLang="zh-CN" sz="4400" dirty="0" smtClean="0">
                <a:solidFill>
                  <a:schemeClr val="tx1"/>
                </a:solidFill>
                <a:latin typeface="微软雅黑" charset="0"/>
                <a:ea typeface="微软雅黑" charset="0"/>
                <a:cs typeface="微软雅黑" charset="0"/>
              </a:rPr>
              <a:t>Chart Writing</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2" descr="wecom-temp-c7410fb962e531c12d333dd26f2dad5e"/>
          <p:cNvPicPr>
            <a:picLocks noChangeAspect="1"/>
          </p:cNvPicPr>
          <p:nvPr/>
        </p:nvPicPr>
        <p:blipFill>
          <a:blip r:embed="rId2"/>
          <a:stretch>
            <a:fillRect/>
          </a:stretch>
        </p:blipFill>
        <p:spPr>
          <a:xfrm>
            <a:off x="0" y="0"/>
            <a:ext cx="8291830" cy="6858635"/>
          </a:xfrm>
          <a:prstGeom prst="rect">
            <a:avLst/>
          </a:prstGeom>
        </p:spPr>
      </p:pic>
      <p:sp>
        <p:nvSpPr>
          <p:cNvPr id="4" name="文本框 3"/>
          <p:cNvSpPr txBox="1"/>
          <p:nvPr/>
        </p:nvSpPr>
        <p:spPr>
          <a:xfrm>
            <a:off x="8020050" y="2181225"/>
            <a:ext cx="4069715" cy="4523105"/>
          </a:xfrm>
          <a:prstGeom prst="rect">
            <a:avLst/>
          </a:prstGeom>
          <a:noFill/>
        </p:spPr>
        <p:txBody>
          <a:bodyPr wrap="square" rtlCol="0" anchor="t">
            <a:spAutoFit/>
          </a:bodyPr>
          <a:lstStyle/>
          <a:p>
            <a:pPr marL="0" indent="0" latinLnBrk="0">
              <a:buNone/>
            </a:pPr>
            <a:r>
              <a:rPr lang="en-US" altLang="zh-CN" sz="2400">
                <a:solidFill>
                  <a:schemeClr val="tx1"/>
                </a:solidFill>
                <a:latin typeface="微软雅黑" charset="0"/>
                <a:ea typeface="微软雅黑" charset="0"/>
                <a:cs typeface="微软雅黑" charset="0"/>
                <a:sym typeface="+mn-ea"/>
              </a:rPr>
              <a:t>The process shows how _______ are manufactured in </a:t>
            </a:r>
            <a:r>
              <a:rPr lang="en-US" altLang="zh-CN" sz="2400">
                <a:solidFill>
                  <a:schemeClr val="tx1"/>
                </a:solidFill>
                <a:latin typeface="微软雅黑" charset="0"/>
                <a:ea typeface="微软雅黑" charset="0"/>
                <a:cs typeface="微软雅黑" charset="0"/>
              </a:rPr>
              <a:t>_______, which </a:t>
            </a:r>
            <a:r>
              <a:rPr lang="en-US" altLang="zh-CN" sz="2400">
                <a:solidFill>
                  <a:schemeClr val="tx1"/>
                </a:solidFill>
                <a:latin typeface="微软雅黑" charset="0"/>
                <a:ea typeface="微软雅黑" charset="0"/>
                <a:cs typeface="微软雅黑" charset="0"/>
                <a:sym typeface="+mn-ea"/>
              </a:rPr>
              <a:t>can be outlined in _______ steps. </a:t>
            </a:r>
          </a:p>
          <a:p>
            <a:pPr marL="0" indent="0" latinLnBrk="0">
              <a:buNone/>
            </a:pPr>
            <a:endParaRPr lang="en-US" altLang="zh-CN" sz="2400">
              <a:solidFill>
                <a:schemeClr val="tx1"/>
              </a:solidFill>
              <a:latin typeface="微软雅黑" charset="0"/>
              <a:ea typeface="微软雅黑" charset="0"/>
              <a:cs typeface="微软雅黑" charset="0"/>
              <a:sym typeface="+mn-ea"/>
            </a:endParaRPr>
          </a:p>
          <a:p>
            <a:pPr marL="0" indent="0" latinLnBrk="0">
              <a:buNone/>
            </a:pPr>
            <a:r>
              <a:rPr lang="zh-CN" altLang="en-US" sz="2400">
                <a:latin typeface="微软雅黑" charset="0"/>
                <a:ea typeface="微软雅黑" charset="0"/>
                <a:sym typeface="+mn-ea"/>
              </a:rPr>
              <a:t>The process shows how </a:t>
            </a:r>
            <a:r>
              <a:rPr lang="zh-CN" altLang="en-US" sz="2400" b="1">
                <a:latin typeface="微软雅黑" charset="0"/>
                <a:ea typeface="微软雅黑" charset="0"/>
                <a:sym typeface="+mn-ea"/>
              </a:rPr>
              <a:t>bricks </a:t>
            </a:r>
            <a:r>
              <a:rPr lang="zh-CN" altLang="en-US" sz="2400">
                <a:latin typeface="微软雅黑" charset="0"/>
                <a:ea typeface="微软雅黑" charset="0"/>
                <a:sym typeface="+mn-ea"/>
              </a:rPr>
              <a:t>are manufactured in </a:t>
            </a:r>
            <a:r>
              <a:rPr lang="zh-CN" altLang="en-US" sz="2400" b="1">
                <a:latin typeface="微软雅黑" charset="0"/>
                <a:ea typeface="微软雅黑" charset="0"/>
                <a:sym typeface="+mn-ea"/>
              </a:rPr>
              <a:t>the building industry</a:t>
            </a:r>
            <a:r>
              <a:rPr lang="en-US" altLang="zh-CN" sz="2400" b="1">
                <a:latin typeface="微软雅黑" charset="0"/>
                <a:ea typeface="微软雅黑" charset="0"/>
                <a:sym typeface="+mn-ea"/>
              </a:rPr>
              <a:t>,</a:t>
            </a:r>
            <a:r>
              <a:rPr lang="zh-CN" altLang="en-US" sz="2400">
                <a:latin typeface="微软雅黑" charset="0"/>
                <a:ea typeface="微软雅黑" charset="0"/>
                <a:sym typeface="+mn-ea"/>
              </a:rPr>
              <a:t> </a:t>
            </a:r>
            <a:r>
              <a:rPr lang="en-US" altLang="zh-CN" sz="2400">
                <a:latin typeface="微软雅黑" charset="0"/>
                <a:ea typeface="微软雅黑" charset="0"/>
                <a:sym typeface="+mn-ea"/>
              </a:rPr>
              <a:t>which </a:t>
            </a:r>
            <a:r>
              <a:rPr lang="zh-CN" altLang="en-US" sz="2400">
                <a:latin typeface="微软雅黑" charset="0"/>
                <a:ea typeface="微软雅黑" charset="0"/>
                <a:sym typeface="+mn-ea"/>
              </a:rPr>
              <a:t>can be outlined in </a:t>
            </a:r>
            <a:r>
              <a:rPr lang="zh-CN" altLang="en-US" sz="2400" b="1">
                <a:latin typeface="微软雅黑" charset="0"/>
                <a:ea typeface="微软雅黑" charset="0"/>
                <a:sym typeface="+mn-ea"/>
              </a:rPr>
              <a:t>seven consecutive steps</a:t>
            </a:r>
            <a:r>
              <a:rPr lang="zh-CN" altLang="en-US" sz="2400">
                <a:latin typeface="微软雅黑" charset="0"/>
                <a:ea typeface="微软雅黑" charset="0"/>
                <a:sym typeface="+mn-ea"/>
              </a:rPr>
              <a:t>.</a:t>
            </a:r>
            <a:endParaRPr lang="zh-CN" altLang="en-US" sz="2400">
              <a:latin typeface="微软雅黑" charset="0"/>
              <a:ea typeface="微软雅黑" charset="0"/>
            </a:endParaRPr>
          </a:p>
          <a:p>
            <a:pPr marL="0" indent="0" latinLnBrk="0">
              <a:buNone/>
            </a:pPr>
            <a:endParaRPr lang="en-US" altLang="zh-CN" sz="2400">
              <a:solidFill>
                <a:schemeClr val="tx1"/>
              </a:solidFill>
              <a:latin typeface="微软雅黑" charset="0"/>
              <a:ea typeface="微软雅黑" charset="0"/>
              <a:cs typeface="微软雅黑" charset="0"/>
              <a:sym typeface="+mn-ea"/>
            </a:endParaRPr>
          </a:p>
        </p:txBody>
      </p:sp>
      <p:sp>
        <p:nvSpPr>
          <p:cNvPr id="5" name="文本框 4"/>
          <p:cNvSpPr txBox="1"/>
          <p:nvPr/>
        </p:nvSpPr>
        <p:spPr>
          <a:xfrm>
            <a:off x="8020050" y="585470"/>
            <a:ext cx="3777615" cy="1322070"/>
          </a:xfrm>
          <a:prstGeom prst="rect">
            <a:avLst/>
          </a:prstGeom>
          <a:noFill/>
        </p:spPr>
        <p:txBody>
          <a:bodyPr wrap="square" rtlCol="0">
            <a:spAutoFit/>
          </a:bodyPr>
          <a:lstStyle/>
          <a:p>
            <a:r>
              <a:rPr lang="en-US" altLang="zh-CN" sz="4000">
                <a:solidFill>
                  <a:schemeClr val="tx1"/>
                </a:solidFill>
                <a:latin typeface="微软雅黑" charset="0"/>
                <a:ea typeface="微软雅黑" charset="0"/>
                <a:cs typeface="微软雅黑" charset="0"/>
              </a:rPr>
              <a:t>---</a:t>
            </a:r>
            <a:r>
              <a:rPr lang="zh-CN" altLang="en-US" sz="4000">
                <a:solidFill>
                  <a:schemeClr val="tx1"/>
                </a:solidFill>
                <a:latin typeface="微软雅黑" charset="0"/>
                <a:ea typeface="微软雅黑" charset="0"/>
                <a:cs typeface="微软雅黑" charset="0"/>
              </a:rPr>
              <a:t>首段写作</a:t>
            </a:r>
            <a:r>
              <a:rPr lang="en-US" altLang="zh-CN" sz="4000">
                <a:solidFill>
                  <a:schemeClr val="tx1"/>
                </a:solidFill>
                <a:latin typeface="微软雅黑" charset="0"/>
                <a:ea typeface="微软雅黑" charset="0"/>
                <a:cs typeface="微软雅黑" charset="0"/>
              </a:rPr>
              <a:t>PRACTICE</a:t>
            </a:r>
          </a:p>
        </p:txBody>
      </p:sp>
      <p:pic>
        <p:nvPicPr>
          <p:cNvPr id="3" name="图片 2"/>
          <p:cNvPicPr>
            <a:picLocks noChangeAspect="1"/>
          </p:cNvPicPr>
          <p:nvPr/>
        </p:nvPicPr>
        <p:blipFill>
          <a:blip r:embed="rId3"/>
          <a:stretch>
            <a:fillRect/>
          </a:stretch>
        </p:blipFill>
        <p:spPr>
          <a:xfrm>
            <a:off x="992505" y="316230"/>
            <a:ext cx="1247775" cy="485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blinds(horizontal)">
                                      <p:cBhvr>
                                        <p:cTn id="11"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solidFill>
              </a:rPr>
              <a:t>目录</a:t>
            </a:r>
          </a:p>
        </p:txBody>
      </p:sp>
      <p:sp>
        <p:nvSpPr>
          <p:cNvPr id="3" name="内容占位符 2"/>
          <p:cNvSpPr>
            <a:spLocks noGrp="1"/>
          </p:cNvSpPr>
          <p:nvPr>
            <p:ph idx="1"/>
          </p:nvPr>
        </p:nvSpPr>
        <p:spPr/>
        <p:txBody>
          <a:bodyPr/>
          <a:lstStyle/>
          <a:p>
            <a:r>
              <a:rPr lang="en-US" altLang="zh-CN" b="0"/>
              <a:t>1.</a:t>
            </a:r>
            <a:r>
              <a:rPr lang="zh-CN" altLang="en-US" b="0"/>
              <a:t>流程图特点及首段写作</a:t>
            </a:r>
          </a:p>
          <a:p>
            <a:r>
              <a:rPr lang="en-US" altLang="zh-CN" b="0">
                <a:solidFill>
                  <a:srgbClr val="FF0000"/>
                </a:solidFill>
              </a:rPr>
              <a:t>2.</a:t>
            </a:r>
            <a:r>
              <a:rPr lang="zh-CN" altLang="en-US" b="0">
                <a:solidFill>
                  <a:srgbClr val="FF0000"/>
                </a:solidFill>
              </a:rPr>
              <a:t>流程图词汇及衔接手段</a:t>
            </a:r>
          </a:p>
          <a:p>
            <a:r>
              <a:rPr lang="en-US" altLang="zh-CN" b="0"/>
              <a:t>3.</a:t>
            </a:r>
            <a:r>
              <a:rPr lang="zh-CN" altLang="en-US" b="0"/>
              <a:t>流程图（工序圈）范文分析及主体段练习</a:t>
            </a:r>
          </a:p>
          <a:p>
            <a:r>
              <a:rPr lang="en-US" altLang="zh-CN" b="0"/>
              <a:t>4.</a:t>
            </a:r>
            <a:r>
              <a:rPr lang="zh-CN" altLang="en-US" b="0"/>
              <a:t>流程图（生长图）范文分析及主体段练习</a:t>
            </a:r>
          </a:p>
          <a:p>
            <a:r>
              <a:rPr lang="en-US" altLang="zh-CN" b="0"/>
              <a:t>5.</a:t>
            </a:r>
            <a:r>
              <a:rPr lang="zh-CN" altLang="en-US" b="0"/>
              <a:t>流程图总结段写作</a:t>
            </a:r>
          </a:p>
          <a:p>
            <a:r>
              <a:rPr lang="en-US" altLang="zh-CN" b="0"/>
              <a:t>6.</a:t>
            </a:r>
            <a:r>
              <a:rPr lang="zh-CN" altLang="en-US" b="0"/>
              <a:t>课后作业 流程图写作练习</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1197" y="620713"/>
            <a:ext cx="10972800" cy="1143000"/>
          </a:xfrm>
        </p:spPr>
        <p:txBody>
          <a:bodyPr/>
          <a:lstStyle/>
          <a:p>
            <a:r>
              <a:rPr lang="en-US" altLang="zh-CN">
                <a:solidFill>
                  <a:schemeClr val="tx1"/>
                </a:solidFill>
              </a:rPr>
              <a:t>2. </a:t>
            </a:r>
            <a:r>
              <a:rPr lang="zh-CN" altLang="en-US">
                <a:solidFill>
                  <a:schemeClr val="tx1"/>
                </a:solidFill>
              </a:rPr>
              <a:t>词汇与衔接</a:t>
            </a:r>
          </a:p>
        </p:txBody>
      </p:sp>
      <p:sp>
        <p:nvSpPr>
          <p:cNvPr id="3" name="内容占位符 2"/>
          <p:cNvSpPr>
            <a:spLocks noGrp="1"/>
          </p:cNvSpPr>
          <p:nvPr>
            <p:ph idx="1"/>
          </p:nvPr>
        </p:nvSpPr>
        <p:spPr>
          <a:xfrm>
            <a:off x="4001135" y="2705100"/>
            <a:ext cx="7136130" cy="3738880"/>
          </a:xfrm>
        </p:spPr>
        <p:txBody>
          <a:bodyPr/>
          <a:lstStyle/>
          <a:p>
            <a:pPr marL="0" indent="0">
              <a:buNone/>
            </a:pPr>
            <a:r>
              <a:rPr lang="en-US" altLang="zh-CN"/>
              <a:t>2.1 </a:t>
            </a:r>
            <a:r>
              <a:rPr lang="zh-CN" altLang="en-US"/>
              <a:t>材料</a:t>
            </a:r>
            <a:r>
              <a:rPr lang="zh-CN" altLang="en-US">
                <a:solidFill>
                  <a:srgbClr val="FF0000"/>
                </a:solidFill>
              </a:rPr>
              <a:t>名词</a:t>
            </a:r>
            <a:endParaRPr lang="zh-CN" altLang="en-US"/>
          </a:p>
          <a:p>
            <a:pPr marL="0" indent="0">
              <a:buNone/>
            </a:pPr>
            <a:r>
              <a:rPr lang="en-US" altLang="zh-CN"/>
              <a:t>2.2 </a:t>
            </a:r>
            <a:r>
              <a:rPr lang="zh-CN" altLang="en-US"/>
              <a:t>高频</a:t>
            </a:r>
            <a:r>
              <a:rPr lang="zh-CN" altLang="en-US">
                <a:solidFill>
                  <a:srgbClr val="FF0000"/>
                </a:solidFill>
              </a:rPr>
              <a:t>动词</a:t>
            </a:r>
            <a:r>
              <a:rPr lang="zh-CN" altLang="en-US"/>
              <a:t>【固</a:t>
            </a:r>
            <a:r>
              <a:rPr lang="en-US" altLang="zh-CN"/>
              <a:t>/</a:t>
            </a:r>
            <a:r>
              <a:rPr lang="zh-CN" altLang="en-US"/>
              <a:t>液</a:t>
            </a:r>
            <a:r>
              <a:rPr lang="en-US" altLang="zh-CN"/>
              <a:t>/</a:t>
            </a:r>
            <a:r>
              <a:rPr lang="zh-CN" altLang="en-US"/>
              <a:t>气】</a:t>
            </a:r>
          </a:p>
          <a:p>
            <a:pPr marL="0" indent="0">
              <a:buNone/>
            </a:pPr>
            <a:r>
              <a:rPr lang="en-US" altLang="zh-CN"/>
              <a:t>2.3 </a:t>
            </a:r>
            <a:r>
              <a:rPr lang="zh-CN" altLang="en-US"/>
              <a:t>阶段或顺序</a:t>
            </a:r>
            <a:r>
              <a:rPr lang="zh-CN" altLang="en-US">
                <a:solidFill>
                  <a:srgbClr val="FF0000"/>
                </a:solidFill>
              </a:rPr>
              <a:t>过渡词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chemeClr val="tx1"/>
                </a:solidFill>
                <a:latin typeface="微软雅黑" charset="0"/>
                <a:ea typeface="微软雅黑" charset="0"/>
                <a:cs typeface="微软雅黑" charset="0"/>
              </a:rPr>
              <a:t>2.1 </a:t>
            </a:r>
            <a:r>
              <a:rPr lang="zh-CN" altLang="en-US">
                <a:solidFill>
                  <a:schemeClr val="tx1"/>
                </a:solidFill>
                <a:latin typeface="微软雅黑" charset="0"/>
                <a:ea typeface="微软雅黑" charset="0"/>
                <a:cs typeface="微软雅黑" charset="0"/>
              </a:rPr>
              <a:t>材料名词</a:t>
            </a:r>
          </a:p>
        </p:txBody>
      </p:sp>
      <p:sp>
        <p:nvSpPr>
          <p:cNvPr id="3" name="内容占位符 2"/>
          <p:cNvSpPr>
            <a:spLocks noGrp="1"/>
          </p:cNvSpPr>
          <p:nvPr>
            <p:ph idx="1"/>
          </p:nvPr>
        </p:nvSpPr>
        <p:spPr/>
        <p:txBody>
          <a:bodyPr/>
          <a:lstStyle/>
          <a:p>
            <a:pPr marL="0" indent="0">
              <a:buNone/>
            </a:pPr>
            <a:endParaRPr lang="zh-CN" altLang="en-US"/>
          </a:p>
          <a:p>
            <a:r>
              <a:rPr lang="zh-CN" altLang="en-US">
                <a:latin typeface="微软雅黑" charset="0"/>
                <a:ea typeface="微软雅黑" charset="0"/>
              </a:rPr>
              <a:t>原材料：</a:t>
            </a:r>
            <a:r>
              <a:rPr lang="zh-CN" altLang="en-US"/>
              <a:t>raw material </a:t>
            </a:r>
          </a:p>
          <a:p>
            <a:r>
              <a:rPr lang="zh-CN" altLang="en-US">
                <a:latin typeface="微软雅黑" charset="0"/>
                <a:ea typeface="微软雅黑" charset="0"/>
              </a:rPr>
              <a:t>半成品：</a:t>
            </a:r>
            <a:r>
              <a:rPr lang="zh-CN" altLang="en-US"/>
              <a:t>semi-manufactured products </a:t>
            </a:r>
          </a:p>
          <a:p>
            <a:r>
              <a:rPr lang="zh-CN" altLang="en-US">
                <a:latin typeface="微软雅黑" charset="0"/>
                <a:ea typeface="微软雅黑" charset="0"/>
              </a:rPr>
              <a:t>成品：</a:t>
            </a:r>
            <a:r>
              <a:rPr lang="zh-CN" altLang="en-US"/>
              <a:t>final products, end products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nvSpPr>
        <p:spPr>
          <a:xfrm>
            <a:off x="2152650" y="1986439"/>
            <a:ext cx="7886700" cy="326350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ysClr val="windowText" lastClr="000000"/>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ysClr val="windowText" lastClr="000000"/>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ysClr val="windowText" lastClr="000000"/>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ysClr val="windowText" lastClr="000000"/>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ysClr val="windowText" lastClr="000000"/>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ysClr val="windowText" lastClr="000000"/>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ysClr val="windowText" lastClr="000000"/>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ysClr val="windowText" lastClr="000000"/>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ysClr val="windowText" lastClr="000000"/>
                </a:solidFill>
                <a:latin typeface="+mn-lt"/>
                <a:ea typeface="+mn-ea"/>
                <a:cs typeface="+mn-cs"/>
              </a:defRPr>
            </a:lvl9pPr>
          </a:lstStyle>
          <a:p>
            <a:pPr>
              <a:buClr>
                <a:srgbClr val="C00000"/>
              </a:buClr>
              <a:buFont typeface="Times New Roman" panose="02020503050405090304" charset="0"/>
              <a:buChar char="￮"/>
            </a:pPr>
            <a:r>
              <a:rPr lang="zh-CN" altLang="en-US" sz="2800" dirty="0">
                <a:latin typeface="微软雅黑" charset="0"/>
                <a:ea typeface="微软雅黑" charset="0"/>
                <a:cs typeface="微软雅黑" charset="0"/>
              </a:rPr>
              <a:t>高频动词 </a:t>
            </a:r>
            <a:r>
              <a:rPr lang="en-US" altLang="zh-CN" sz="2800" dirty="0">
                <a:latin typeface="微软雅黑" charset="0"/>
                <a:ea typeface="微软雅黑" charset="0"/>
                <a:cs typeface="微软雅黑" charset="0"/>
              </a:rPr>
              <a:t>– </a:t>
            </a:r>
            <a:r>
              <a:rPr lang="zh-CN" altLang="en-US" sz="2800" dirty="0">
                <a:latin typeface="微软雅黑" charset="0"/>
                <a:ea typeface="微软雅黑" charset="0"/>
                <a:cs typeface="微软雅黑" charset="0"/>
              </a:rPr>
              <a:t>固体类</a:t>
            </a:r>
          </a:p>
        </p:txBody>
      </p:sp>
      <p:graphicFrame>
        <p:nvGraphicFramePr>
          <p:cNvPr id="8" name="表格 7"/>
          <p:cNvGraphicFramePr>
            <a:graphicFrameLocks noGrp="1"/>
          </p:cNvGraphicFramePr>
          <p:nvPr>
            <p:custDataLst>
              <p:tags r:id="rId1"/>
            </p:custDataLst>
          </p:nvPr>
        </p:nvGraphicFramePr>
        <p:xfrm>
          <a:off x="2151380" y="2508250"/>
          <a:ext cx="9499848" cy="4053205"/>
        </p:xfrm>
        <a:graphic>
          <a:graphicData uri="http://schemas.openxmlformats.org/drawingml/2006/table">
            <a:tbl>
              <a:tblPr firstRow="1" firstCol="1" bandRow="1">
                <a:effectLst/>
                <a:tableStyleId>{5940675A-B579-460E-94D1-54222C63F5DA}</a:tableStyleId>
              </a:tblPr>
              <a:tblGrid>
                <a:gridCol w="2374962"/>
                <a:gridCol w="2374962"/>
                <a:gridCol w="2374962"/>
                <a:gridCol w="2374962"/>
              </a:tblGrid>
              <a:tr h="737235">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放置</a:t>
                      </a: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 </a:t>
                      </a:r>
                      <a:endParaRPr lang="en-US"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lay/place</a:t>
                      </a:r>
                    </a:p>
                  </a:txBody>
                  <a:tcPr marL="51435" marR="51435" marT="0" marB="0" anchor="ctr">
                    <a:lnL>
                      <a:noFill/>
                    </a:lnL>
                    <a:lnR>
                      <a:noFill/>
                    </a:lnR>
                    <a:lnT w="12700" cmpd="sng">
                      <a:solidFill>
                        <a:srgbClr val="A5A5A5"/>
                      </a:solidFill>
                    </a:lnT>
                    <a:lnB w="12700" cmpd="sng">
                      <a:solidFill>
                        <a:srgbClr val="A5A5A5"/>
                      </a:solidFill>
                    </a:lnB>
                    <a:no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挤压</a:t>
                      </a: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 </a:t>
                      </a:r>
                      <a:endParaRPr lang="en-US"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squeeze</a:t>
                      </a:r>
                    </a:p>
                  </a:txBody>
                  <a:tcPr marL="51435" marR="51435" marT="0" marB="0" anchor="ctr">
                    <a:lnL>
                      <a:noFill/>
                    </a:lnL>
                    <a:lnR>
                      <a:noFill/>
                    </a:lnR>
                    <a:lnT w="12700" cmpd="sng">
                      <a:solidFill>
                        <a:srgbClr val="A5A5A5"/>
                      </a:solidFill>
                    </a:lnT>
                    <a:lnB w="12700" cmpd="sng">
                      <a:solidFill>
                        <a:srgbClr val="A5A5A5"/>
                      </a:solidFill>
                    </a:lnB>
                    <a:no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把</a:t>
                      </a: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a:t>
                      </a: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加入</a:t>
                      </a: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 </a:t>
                      </a:r>
                      <a:endParaRPr lang="en-US"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add into </a:t>
                      </a:r>
                    </a:p>
                  </a:txBody>
                  <a:tcPr marL="51435" marR="51435" marT="0" marB="0" anchor="ctr">
                    <a:lnL>
                      <a:noFill/>
                    </a:lnL>
                    <a:lnR>
                      <a:noFill/>
                    </a:lnR>
                    <a:lnT w="12700" cmpd="sng">
                      <a:solidFill>
                        <a:srgbClr val="A5A5A5"/>
                      </a:solidFill>
                    </a:lnT>
                    <a:lnB w="12700" cmpd="sng">
                      <a:solidFill>
                        <a:srgbClr val="A5A5A5"/>
                      </a:solidFill>
                    </a:lnB>
                    <a:no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旋转</a:t>
                      </a: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 </a:t>
                      </a:r>
                      <a:endParaRPr lang="en-US"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rotate/spin</a:t>
                      </a:r>
                    </a:p>
                  </a:txBody>
                  <a:tcPr marL="51435" marR="51435" marT="0" marB="0" anchor="ctr">
                    <a:lnL>
                      <a:noFill/>
                    </a:lnL>
                    <a:lnR>
                      <a:noFill/>
                    </a:lnR>
                    <a:lnT w="12700" cmpd="sng">
                      <a:solidFill>
                        <a:srgbClr val="A5A5A5"/>
                      </a:solidFill>
                    </a:lnT>
                    <a:lnB w="12700" cmpd="sng">
                      <a:solidFill>
                        <a:srgbClr val="A5A5A5"/>
                      </a:solidFill>
                    </a:lnB>
                    <a:noFill/>
                  </a:tcPr>
                </a:tc>
              </a:tr>
              <a:tr h="736600">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混合</a:t>
                      </a: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 </a:t>
                      </a:r>
                      <a:endParaRPr lang="en-US"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mix</a:t>
                      </a:r>
                    </a:p>
                  </a:txBody>
                  <a:tcPr marL="51435" marR="51435" marT="0" marB="0" anchor="ctr">
                    <a:lnL>
                      <a:noFill/>
                    </a:lnL>
                    <a:lnR>
                      <a:noFill/>
                    </a:lnR>
                    <a:lnT w="12700" cap="flat" cmpd="sng" algn="ctr">
                      <a:solidFill>
                        <a:srgbClr val="A5A5A5"/>
                      </a:solidFill>
                      <a:prstDash val="solid"/>
                      <a:round/>
                      <a:headEnd type="none" w="med" len="med"/>
                      <a:tailEnd type="none" w="med" len="med"/>
                    </a:lnT>
                    <a:lnB>
                      <a:noFill/>
                    </a:lnB>
                    <a:solidFill>
                      <a:srgbClr val="A5A5A5">
                        <a:alpha val="20000"/>
                      </a:srgbClr>
                    </a:solid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按压</a:t>
                      </a:r>
                      <a:endParaRPr lang="en-US" altLang="zh-CN"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press</a:t>
                      </a:r>
                    </a:p>
                  </a:txBody>
                  <a:tcPr marL="51435" marR="51435" marT="0" marB="0" anchor="ctr">
                    <a:lnL>
                      <a:noFill/>
                    </a:lnL>
                    <a:lnR>
                      <a:noFill/>
                    </a:lnR>
                    <a:lnT w="12700" cap="flat" cmpd="sng" algn="ctr">
                      <a:solidFill>
                        <a:srgbClr val="A5A5A5"/>
                      </a:solidFill>
                      <a:prstDash val="solid"/>
                      <a:round/>
                      <a:headEnd type="none" w="med" len="med"/>
                      <a:tailEnd type="none" w="med" len="med"/>
                    </a:lnT>
                    <a:lnB>
                      <a:noFill/>
                    </a:lnB>
                    <a:solidFill>
                      <a:srgbClr val="A5A5A5">
                        <a:alpha val="20000"/>
                      </a:srgbClr>
                    </a:solid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收缩</a:t>
                      </a:r>
                      <a:endParaRPr lang="en-US"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shrink</a:t>
                      </a:r>
                    </a:p>
                  </a:txBody>
                  <a:tcPr marL="51435" marR="51435" marT="0" marB="0" anchor="ctr">
                    <a:lnL>
                      <a:noFill/>
                    </a:lnL>
                    <a:lnR>
                      <a:noFill/>
                    </a:lnR>
                    <a:lnT w="12700" cap="flat" cmpd="sng" algn="ctr">
                      <a:solidFill>
                        <a:srgbClr val="A5A5A5"/>
                      </a:solidFill>
                      <a:prstDash val="solid"/>
                      <a:round/>
                      <a:headEnd type="none" w="med" len="med"/>
                      <a:tailEnd type="none" w="med" len="med"/>
                    </a:lnT>
                    <a:lnB>
                      <a:noFill/>
                    </a:lnB>
                    <a:solidFill>
                      <a:srgbClr val="A5A5A5">
                        <a:alpha val="20000"/>
                      </a:srgbClr>
                    </a:solid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分类</a:t>
                      </a: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 </a:t>
                      </a:r>
                      <a:endParaRPr lang="en-US"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classify</a:t>
                      </a:r>
                    </a:p>
                  </a:txBody>
                  <a:tcPr marL="51435" marR="51435" marT="0" marB="0" anchor="ctr">
                    <a:lnL>
                      <a:noFill/>
                    </a:lnL>
                    <a:lnR>
                      <a:noFill/>
                    </a:lnR>
                    <a:lnT w="12700" cap="flat" cmpd="sng" algn="ctr">
                      <a:solidFill>
                        <a:srgbClr val="A5A5A5"/>
                      </a:solidFill>
                      <a:prstDash val="solid"/>
                      <a:round/>
                      <a:headEnd type="none" w="med" len="med"/>
                      <a:tailEnd type="none" w="med" len="med"/>
                    </a:lnT>
                    <a:lnB>
                      <a:noFill/>
                    </a:lnB>
                    <a:solidFill>
                      <a:srgbClr val="A5A5A5">
                        <a:alpha val="20000"/>
                      </a:srgbClr>
                    </a:solidFill>
                  </a:tcPr>
                </a:tc>
              </a:tr>
              <a:tr h="1473835">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运送</a:t>
                      </a:r>
                      <a:endParaRPr lang="en-US" altLang="zh-CN"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convey</a:t>
                      </a:r>
                    </a:p>
                  </a:txBody>
                  <a:tcPr marL="51435" marR="51435" marT="0" marB="0" anchor="ctr">
                    <a:lnL>
                      <a:noFill/>
                    </a:lnL>
                    <a:lnR>
                      <a:noFill/>
                    </a:lnR>
                    <a:lnT>
                      <a:noFill/>
                    </a:lnT>
                    <a:lnB>
                      <a:noFill/>
                    </a:lnB>
                    <a:no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变成</a:t>
                      </a: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 </a:t>
                      </a:r>
                      <a:endParaRPr lang="en-US"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turn into</a:t>
                      </a:r>
                    </a:p>
                  </a:txBody>
                  <a:tcPr marL="51435" marR="51435" marT="0" marB="0" anchor="ctr">
                    <a:lnL>
                      <a:noFill/>
                    </a:lnL>
                    <a:lnR>
                      <a:noFill/>
                    </a:lnR>
                    <a:lnT>
                      <a:noFill/>
                    </a:lnT>
                    <a:lnB>
                      <a:noFill/>
                    </a:lnB>
                    <a:no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回收</a:t>
                      </a: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 </a:t>
                      </a:r>
                      <a:endParaRPr lang="en-US"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recycle</a:t>
                      </a:r>
                    </a:p>
                  </a:txBody>
                  <a:tcPr marL="51435" marR="51435" marT="0" marB="0" anchor="ctr">
                    <a:lnL>
                      <a:noFill/>
                    </a:lnL>
                    <a:lnR>
                      <a:noFill/>
                    </a:lnR>
                    <a:lnT>
                      <a:noFill/>
                    </a:lnT>
                    <a:lnB>
                      <a:noFill/>
                    </a:lnB>
                    <a:no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晒干</a:t>
                      </a: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 </a:t>
                      </a:r>
                      <a:endParaRPr lang="en-US"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be baked in the sun/dry in the sun</a:t>
                      </a:r>
                    </a:p>
                  </a:txBody>
                  <a:tcPr marL="51435" marR="51435" marT="0" marB="0" anchor="ctr">
                    <a:lnL>
                      <a:noFill/>
                    </a:lnL>
                    <a:lnR>
                      <a:noFill/>
                    </a:lnR>
                    <a:lnT>
                      <a:noFill/>
                    </a:lnT>
                    <a:lnB>
                      <a:noFill/>
                    </a:lnB>
                    <a:noFill/>
                  </a:tcPr>
                </a:tc>
              </a:tr>
              <a:tr h="1105535">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分类</a:t>
                      </a:r>
                      <a:endParaRPr lang="en-US" altLang="zh-CN"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sort/categorize</a:t>
                      </a:r>
                    </a:p>
                  </a:txBody>
                  <a:tcPr marL="51435" marR="51435" marT="0" marB="0" anchor="ctr">
                    <a:lnL>
                      <a:noFill/>
                    </a:lnL>
                    <a:lnR>
                      <a:noFill/>
                    </a:lnR>
                    <a:lnT>
                      <a:noFill/>
                    </a:lnT>
                    <a:lnB w="12700" cmpd="sng">
                      <a:solidFill>
                        <a:srgbClr val="A5A5A5"/>
                      </a:solidFill>
                    </a:lnB>
                    <a:solidFill>
                      <a:srgbClr val="A5A5A5">
                        <a:alpha val="20000"/>
                      </a:srgbClr>
                    </a:solid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折叠</a:t>
                      </a: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a:t>
                      </a: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打开</a:t>
                      </a:r>
                      <a:endParaRPr lang="en-US" altLang="zh-CN"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fold/unfold</a:t>
                      </a:r>
                    </a:p>
                  </a:txBody>
                  <a:tcPr marL="51435" marR="51435" marT="0" marB="0" anchor="ctr">
                    <a:lnL>
                      <a:noFill/>
                    </a:lnL>
                    <a:lnR>
                      <a:noFill/>
                    </a:lnR>
                    <a:lnT>
                      <a:noFill/>
                    </a:lnT>
                    <a:lnB w="12700" cmpd="sng">
                      <a:solidFill>
                        <a:srgbClr val="A5A5A5"/>
                      </a:solidFill>
                    </a:lnB>
                    <a:solidFill>
                      <a:srgbClr val="A5A5A5">
                        <a:alpha val="20000"/>
                      </a:srgbClr>
                    </a:solid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累积</a:t>
                      </a:r>
                      <a:endParaRPr lang="en-US"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accumulate</a:t>
                      </a:r>
                    </a:p>
                  </a:txBody>
                  <a:tcPr marL="51435" marR="51435" marT="0" marB="0" anchor="ctr">
                    <a:lnL>
                      <a:noFill/>
                    </a:lnL>
                    <a:lnR>
                      <a:noFill/>
                    </a:lnR>
                    <a:lnT>
                      <a:noFill/>
                    </a:lnT>
                    <a:lnB w="12700" cmpd="sng">
                      <a:solidFill>
                        <a:srgbClr val="A5A5A5"/>
                      </a:solidFill>
                    </a:lnB>
                    <a:solidFill>
                      <a:srgbClr val="A5A5A5">
                        <a:alpha val="20000"/>
                      </a:srgbClr>
                    </a:solid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缠绕</a:t>
                      </a: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a:t>
                      </a: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解开</a:t>
                      </a:r>
                      <a:endParaRPr lang="en-US" altLang="zh-CN"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wind/unwind</a:t>
                      </a:r>
                    </a:p>
                  </a:txBody>
                  <a:tcPr marL="51435" marR="51435" marT="0" marB="0" anchor="ctr">
                    <a:lnL>
                      <a:noFill/>
                    </a:lnL>
                    <a:lnR>
                      <a:noFill/>
                    </a:lnR>
                    <a:lnT>
                      <a:noFill/>
                    </a:lnT>
                    <a:lnB w="12700" cmpd="sng">
                      <a:solidFill>
                        <a:srgbClr val="A5A5A5"/>
                      </a:solidFill>
                    </a:lnB>
                    <a:solidFill>
                      <a:srgbClr val="A5A5A5">
                        <a:alpha val="20000"/>
                      </a:srgbClr>
                    </a:solidFill>
                  </a:tcPr>
                </a:tc>
              </a:tr>
            </a:tbl>
          </a:graphicData>
        </a:graphic>
      </p:graphicFrame>
      <p:sp>
        <p:nvSpPr>
          <p:cNvPr id="9" name="标题 6"/>
          <p:cNvSpPr>
            <a:spLocks noGrp="1"/>
          </p:cNvSpPr>
          <p:nvPr/>
        </p:nvSpPr>
        <p:spPr>
          <a:xfrm>
            <a:off x="2040731" y="857250"/>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mj-lt"/>
                <a:ea typeface="+mj-ea"/>
                <a:cs typeface="+mj-cs"/>
              </a:defRPr>
            </a:lvl1pPr>
          </a:lstStyle>
          <a:p>
            <a:pPr algn="ctr"/>
            <a:r>
              <a:rPr lang="en-US" altLang="zh-CN" sz="4000" b="1" kern="0">
                <a:solidFill>
                  <a:schemeClr val="tx1"/>
                </a:solidFill>
                <a:latin typeface="微软雅黑" charset="0"/>
                <a:ea typeface="微软雅黑" charset="0"/>
                <a:cs typeface="微软雅黑" charset="0"/>
                <a:sym typeface="+mn-ea"/>
              </a:rPr>
              <a:t>2.2 高频动词</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nvSpPr>
        <p:spPr>
          <a:xfrm>
            <a:off x="2152650" y="2140744"/>
            <a:ext cx="7886700" cy="326350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ysClr val="windowText" lastClr="000000"/>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ysClr val="windowText" lastClr="000000"/>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ysClr val="windowText" lastClr="000000"/>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ysClr val="windowText" lastClr="000000"/>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ysClr val="windowText" lastClr="000000"/>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ysClr val="windowText" lastClr="000000"/>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ysClr val="windowText" lastClr="000000"/>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ysClr val="windowText" lastClr="000000"/>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ysClr val="windowText" lastClr="000000"/>
                </a:solidFill>
                <a:latin typeface="+mn-lt"/>
                <a:ea typeface="+mn-ea"/>
                <a:cs typeface="+mn-cs"/>
              </a:defRPr>
            </a:lvl9pPr>
          </a:lstStyle>
          <a:p>
            <a:pPr>
              <a:buClr>
                <a:srgbClr val="C00000"/>
              </a:buClr>
              <a:buFont typeface="Times New Roman" panose="02020503050405090304" charset="0"/>
              <a:buChar char="￮"/>
            </a:pPr>
            <a:r>
              <a:rPr lang="zh-CN" altLang="en-US" sz="2800" dirty="0">
                <a:latin typeface="微软雅黑" charset="0"/>
                <a:ea typeface="微软雅黑" charset="0"/>
                <a:cs typeface="微软雅黑" charset="0"/>
              </a:rPr>
              <a:t>高频动词 </a:t>
            </a:r>
            <a:r>
              <a:rPr lang="en-US" altLang="zh-CN" sz="2800" dirty="0">
                <a:latin typeface="微软雅黑" charset="0"/>
                <a:ea typeface="微软雅黑" charset="0"/>
                <a:cs typeface="微软雅黑" charset="0"/>
              </a:rPr>
              <a:t>– </a:t>
            </a:r>
            <a:r>
              <a:rPr lang="zh-CN" altLang="en-US" sz="2800" dirty="0">
                <a:latin typeface="微软雅黑" charset="0"/>
                <a:ea typeface="微软雅黑" charset="0"/>
                <a:cs typeface="微软雅黑" charset="0"/>
              </a:rPr>
              <a:t>液体类</a:t>
            </a:r>
          </a:p>
        </p:txBody>
      </p:sp>
      <p:graphicFrame>
        <p:nvGraphicFramePr>
          <p:cNvPr id="5" name="表格 4"/>
          <p:cNvGraphicFramePr>
            <a:graphicFrameLocks noGrp="1"/>
          </p:cNvGraphicFramePr>
          <p:nvPr>
            <p:custDataLst>
              <p:tags r:id="rId1"/>
            </p:custDataLst>
          </p:nvPr>
        </p:nvGraphicFramePr>
        <p:xfrm>
          <a:off x="2519557" y="2686379"/>
          <a:ext cx="8703967" cy="3657600"/>
        </p:xfrm>
        <a:graphic>
          <a:graphicData uri="http://schemas.openxmlformats.org/drawingml/2006/table">
            <a:tbl>
              <a:tblPr firstRow="1" firstCol="1" bandRow="1">
                <a:effectLst/>
                <a:tableStyleId>{5940675A-B579-460E-94D1-54222C63F5DA}</a:tableStyleId>
              </a:tblPr>
              <a:tblGrid>
                <a:gridCol w="2175219"/>
                <a:gridCol w="2175992"/>
                <a:gridCol w="2176764"/>
                <a:gridCol w="2175992"/>
              </a:tblGrid>
              <a:tr h="1097280">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流入</a:t>
                      </a: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 </a:t>
                      </a:r>
                      <a:endParaRPr lang="en-US"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flow/run into</a:t>
                      </a:r>
                    </a:p>
                  </a:txBody>
                  <a:tcPr marL="51435" marR="51435" marT="0" marB="0" anchor="ctr">
                    <a:lnL>
                      <a:noFill/>
                    </a:lnL>
                    <a:lnR>
                      <a:noFill/>
                    </a:lnR>
                    <a:lnT w="12700" cmpd="sng">
                      <a:solidFill>
                        <a:srgbClr val="A5A5A5"/>
                      </a:solidFill>
                    </a:lnT>
                    <a:lnB w="12700" cmpd="sng">
                      <a:solidFill>
                        <a:srgbClr val="A5A5A5"/>
                      </a:solidFill>
                    </a:lnB>
                    <a:no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蒸发</a:t>
                      </a: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 </a:t>
                      </a:r>
                      <a:endParaRPr lang="en-US"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evaporate </a:t>
                      </a:r>
                    </a:p>
                  </a:txBody>
                  <a:tcPr marL="51435" marR="51435" marT="0" marB="0" anchor="ctr">
                    <a:lnL>
                      <a:noFill/>
                    </a:lnL>
                    <a:lnR>
                      <a:noFill/>
                    </a:lnR>
                    <a:lnT w="12700" cmpd="sng">
                      <a:solidFill>
                        <a:srgbClr val="A5A5A5"/>
                      </a:solidFill>
                    </a:lnT>
                    <a:lnB w="12700" cmpd="sng">
                      <a:solidFill>
                        <a:srgbClr val="A5A5A5"/>
                      </a:solidFill>
                    </a:lnB>
                    <a:no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循环</a:t>
                      </a:r>
                      <a:endParaRPr lang="en-US" altLang="zh-CN"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circulate </a:t>
                      </a:r>
                    </a:p>
                  </a:txBody>
                  <a:tcPr marL="51435" marR="51435" marT="0" marB="0" anchor="ctr">
                    <a:lnL>
                      <a:noFill/>
                    </a:lnL>
                    <a:lnR>
                      <a:noFill/>
                    </a:lnR>
                    <a:lnT w="12700" cmpd="sng">
                      <a:solidFill>
                        <a:srgbClr val="A5A5A5"/>
                      </a:solidFill>
                    </a:lnT>
                    <a:lnB w="12700" cmpd="sng">
                      <a:solidFill>
                        <a:srgbClr val="A5A5A5"/>
                      </a:solidFill>
                    </a:lnB>
                    <a:no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净化</a:t>
                      </a:r>
                      <a:endParaRPr lang="en-US"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purify</a:t>
                      </a:r>
                    </a:p>
                  </a:txBody>
                  <a:tcPr marL="51435" marR="51435" marT="0" marB="0" anchor="ctr">
                    <a:lnL>
                      <a:noFill/>
                    </a:lnL>
                    <a:lnR>
                      <a:noFill/>
                    </a:lnR>
                    <a:lnT w="12700" cmpd="sng">
                      <a:solidFill>
                        <a:srgbClr val="A5A5A5"/>
                      </a:solidFill>
                    </a:lnT>
                    <a:lnB w="12700" cmpd="sng">
                      <a:solidFill>
                        <a:srgbClr val="A5A5A5"/>
                      </a:solidFill>
                    </a:lnB>
                    <a:noFill/>
                  </a:tcPr>
                </a:tc>
              </a:tr>
              <a:tr h="1097280">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冷却</a:t>
                      </a:r>
                      <a:endParaRPr lang="en-US"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cool down</a:t>
                      </a:r>
                    </a:p>
                  </a:txBody>
                  <a:tcPr marL="51435" marR="51435" marT="0" marB="0" anchor="ctr">
                    <a:lnL>
                      <a:noFill/>
                    </a:lnL>
                    <a:lnR>
                      <a:noFill/>
                    </a:lnR>
                    <a:lnT w="12700" cap="flat" cmpd="sng" algn="ctr">
                      <a:solidFill>
                        <a:srgbClr val="A5A5A5"/>
                      </a:solidFill>
                      <a:prstDash val="solid"/>
                      <a:round/>
                      <a:headEnd type="none" w="med" len="med"/>
                      <a:tailEnd type="none" w="med" len="med"/>
                    </a:lnT>
                    <a:lnB>
                      <a:noFill/>
                    </a:lnB>
                    <a:solidFill>
                      <a:srgbClr val="A5A5A5">
                        <a:alpha val="20000"/>
                      </a:srgbClr>
                    </a:solid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加热</a:t>
                      </a: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 </a:t>
                      </a:r>
                      <a:endParaRPr lang="en-US"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heat/warm up</a:t>
                      </a:r>
                    </a:p>
                  </a:txBody>
                  <a:tcPr marL="51435" marR="51435" marT="0" marB="0" anchor="ctr">
                    <a:lnL>
                      <a:noFill/>
                    </a:lnL>
                    <a:lnR>
                      <a:noFill/>
                    </a:lnR>
                    <a:lnT w="12700" cap="flat" cmpd="sng" algn="ctr">
                      <a:solidFill>
                        <a:srgbClr val="A5A5A5"/>
                      </a:solidFill>
                      <a:prstDash val="solid"/>
                      <a:round/>
                      <a:headEnd type="none" w="med" len="med"/>
                      <a:tailEnd type="none" w="med" len="med"/>
                    </a:lnT>
                    <a:lnB>
                      <a:noFill/>
                    </a:lnB>
                    <a:solidFill>
                      <a:srgbClr val="A5A5A5">
                        <a:alpha val="20000"/>
                      </a:srgbClr>
                    </a:solid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沸腾</a:t>
                      </a: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 </a:t>
                      </a:r>
                      <a:endParaRPr lang="en-US"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boil</a:t>
                      </a:r>
                    </a:p>
                  </a:txBody>
                  <a:tcPr marL="51435" marR="51435" marT="0" marB="0" anchor="ctr">
                    <a:lnL>
                      <a:noFill/>
                    </a:lnL>
                    <a:lnR>
                      <a:noFill/>
                    </a:lnR>
                    <a:lnT w="12700" cap="flat" cmpd="sng" algn="ctr">
                      <a:solidFill>
                        <a:srgbClr val="A5A5A5"/>
                      </a:solidFill>
                      <a:prstDash val="solid"/>
                      <a:round/>
                      <a:headEnd type="none" w="med" len="med"/>
                      <a:tailEnd type="none" w="med" len="med"/>
                    </a:lnT>
                    <a:lnB>
                      <a:noFill/>
                    </a:lnB>
                    <a:solidFill>
                      <a:srgbClr val="A5A5A5">
                        <a:alpha val="20000"/>
                      </a:srgbClr>
                    </a:solid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泄露</a:t>
                      </a: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 </a:t>
                      </a:r>
                      <a:endParaRPr lang="en-US"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leak</a:t>
                      </a:r>
                    </a:p>
                  </a:txBody>
                  <a:tcPr marL="51435" marR="51435" marT="0" marB="0" anchor="ctr">
                    <a:lnL>
                      <a:noFill/>
                    </a:lnL>
                    <a:lnR>
                      <a:noFill/>
                    </a:lnR>
                    <a:lnT w="12700" cap="flat" cmpd="sng" algn="ctr">
                      <a:solidFill>
                        <a:srgbClr val="A5A5A5"/>
                      </a:solidFill>
                      <a:prstDash val="solid"/>
                      <a:round/>
                      <a:headEnd type="none" w="med" len="med"/>
                      <a:tailEnd type="none" w="med" len="med"/>
                    </a:lnT>
                    <a:lnB>
                      <a:noFill/>
                    </a:lnB>
                    <a:solidFill>
                      <a:srgbClr val="A5A5A5">
                        <a:alpha val="20000"/>
                      </a:srgbClr>
                    </a:solidFill>
                  </a:tcPr>
                </a:tc>
              </a:tr>
              <a:tr h="731520">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渗透</a:t>
                      </a: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 </a:t>
                      </a:r>
                      <a:endParaRPr lang="en-US"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ooze</a:t>
                      </a:r>
                    </a:p>
                  </a:txBody>
                  <a:tcPr marL="51435" marR="51435" marT="0" marB="0" anchor="ctr">
                    <a:lnL>
                      <a:noFill/>
                    </a:lnL>
                    <a:lnR>
                      <a:noFill/>
                    </a:lnR>
                    <a:lnT>
                      <a:noFill/>
                    </a:lnT>
                    <a:lnB>
                      <a:noFill/>
                    </a:lnB>
                    <a:no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搅拌</a:t>
                      </a:r>
                      <a:endParaRPr lang="en-US"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stir</a:t>
                      </a:r>
                    </a:p>
                  </a:txBody>
                  <a:tcPr marL="51435" marR="51435" marT="0" marB="0" anchor="ctr">
                    <a:lnL>
                      <a:noFill/>
                    </a:lnL>
                    <a:lnR>
                      <a:noFill/>
                    </a:lnR>
                    <a:lnT>
                      <a:noFill/>
                    </a:lnT>
                    <a:lnB>
                      <a:noFill/>
                    </a:lnB>
                    <a:no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溶解</a:t>
                      </a: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 </a:t>
                      </a:r>
                      <a:endParaRPr lang="en-US"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resolve </a:t>
                      </a:r>
                    </a:p>
                  </a:txBody>
                  <a:tcPr marL="51435" marR="51435" marT="0" marB="0" anchor="ctr">
                    <a:lnL>
                      <a:noFill/>
                    </a:lnL>
                    <a:lnR>
                      <a:noFill/>
                    </a:lnR>
                    <a:lnT>
                      <a:noFill/>
                    </a:lnT>
                    <a:lnB>
                      <a:noFill/>
                    </a:lnB>
                    <a:no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蒸馏</a:t>
                      </a: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 </a:t>
                      </a:r>
                      <a:endParaRPr lang="en-US"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distill</a:t>
                      </a:r>
                    </a:p>
                  </a:txBody>
                  <a:tcPr marL="51435" marR="51435" marT="0" marB="0" anchor="ctr">
                    <a:lnL>
                      <a:noFill/>
                    </a:lnL>
                    <a:lnR>
                      <a:noFill/>
                    </a:lnR>
                    <a:lnT>
                      <a:noFill/>
                    </a:lnT>
                    <a:lnB>
                      <a:noFill/>
                    </a:lnB>
                    <a:noFill/>
                  </a:tcPr>
                </a:tc>
              </a:tr>
              <a:tr h="731520">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稀释</a:t>
                      </a: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 </a:t>
                      </a:r>
                      <a:endParaRPr lang="en-US"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dilute </a:t>
                      </a:r>
                    </a:p>
                  </a:txBody>
                  <a:tcPr marL="51435" marR="51435" marT="0" marB="0" anchor="ctr">
                    <a:lnL>
                      <a:noFill/>
                    </a:lnL>
                    <a:lnR>
                      <a:noFill/>
                    </a:lnR>
                    <a:lnT>
                      <a:noFill/>
                    </a:lnT>
                    <a:lnB w="12700" cmpd="sng">
                      <a:solidFill>
                        <a:srgbClr val="A5A5A5"/>
                      </a:solidFill>
                    </a:lnB>
                    <a:solidFill>
                      <a:srgbClr val="A5A5A5">
                        <a:alpha val="20000"/>
                      </a:srgbClr>
                    </a:solid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液化</a:t>
                      </a: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 </a:t>
                      </a:r>
                      <a:endParaRPr lang="en-US"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alt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liquefy</a:t>
                      </a:r>
                    </a:p>
                  </a:txBody>
                  <a:tcPr marL="51435" marR="51435" marT="0" marB="0" anchor="ctr">
                    <a:lnL>
                      <a:noFill/>
                    </a:lnL>
                    <a:lnR>
                      <a:noFill/>
                    </a:lnR>
                    <a:lnT>
                      <a:noFill/>
                    </a:lnT>
                    <a:lnB w="12700" cmpd="sng">
                      <a:solidFill>
                        <a:srgbClr val="A5A5A5"/>
                      </a:solidFill>
                    </a:lnB>
                    <a:solidFill>
                      <a:srgbClr val="A5A5A5">
                        <a:alpha val="20000"/>
                      </a:srgbClr>
                    </a:solid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倒入</a:t>
                      </a: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 </a:t>
                      </a:r>
                      <a:endParaRPr lang="en-US"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pour into</a:t>
                      </a:r>
                    </a:p>
                  </a:txBody>
                  <a:tcPr marL="51435" marR="51435" marT="0" marB="0" anchor="ctr">
                    <a:lnL>
                      <a:noFill/>
                    </a:lnL>
                    <a:lnR>
                      <a:noFill/>
                    </a:lnR>
                    <a:lnT>
                      <a:noFill/>
                    </a:lnT>
                    <a:lnB w="12700" cmpd="sng">
                      <a:solidFill>
                        <a:srgbClr val="A5A5A5"/>
                      </a:solidFill>
                    </a:lnB>
                    <a:solidFill>
                      <a:srgbClr val="A5A5A5">
                        <a:alpha val="20000"/>
                      </a:srgbClr>
                    </a:solid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融化</a:t>
                      </a: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 </a:t>
                      </a:r>
                      <a:endParaRPr lang="en-US"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melt</a:t>
                      </a:r>
                    </a:p>
                  </a:txBody>
                  <a:tcPr marL="51435" marR="51435" marT="0" marB="0" anchor="ctr">
                    <a:lnL>
                      <a:noFill/>
                    </a:lnL>
                    <a:lnR>
                      <a:noFill/>
                    </a:lnR>
                    <a:lnT>
                      <a:noFill/>
                    </a:lnT>
                    <a:lnB w="12700" cmpd="sng">
                      <a:solidFill>
                        <a:srgbClr val="A5A5A5"/>
                      </a:solidFill>
                    </a:lnB>
                    <a:solidFill>
                      <a:srgbClr val="A5A5A5">
                        <a:alpha val="20000"/>
                      </a:srgbClr>
                    </a:solidFill>
                  </a:tcPr>
                </a:tc>
              </a:tr>
            </a:tbl>
          </a:graphicData>
        </a:graphic>
      </p:graphicFrame>
      <p:sp>
        <p:nvSpPr>
          <p:cNvPr id="7" name="标题 6"/>
          <p:cNvSpPr>
            <a:spLocks noGrp="1"/>
          </p:cNvSpPr>
          <p:nvPr/>
        </p:nvSpPr>
        <p:spPr>
          <a:xfrm>
            <a:off x="2040731" y="857250"/>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mj-lt"/>
                <a:ea typeface="+mj-ea"/>
                <a:cs typeface="+mj-cs"/>
              </a:defRPr>
            </a:lvl1pPr>
          </a:lstStyle>
          <a:p>
            <a:pPr algn="ctr"/>
            <a:r>
              <a:rPr lang="en-US" altLang="zh-CN" sz="4000" b="1" dirty="0">
                <a:solidFill>
                  <a:schemeClr val="tx1"/>
                </a:solidFill>
                <a:latin typeface="微软雅黑" charset="0"/>
                <a:ea typeface="微软雅黑" charset="0"/>
                <a:cs typeface="微软雅黑" charset="0"/>
                <a:sym typeface="+mn-ea"/>
              </a:rPr>
              <a:t>2.2 </a:t>
            </a:r>
            <a:r>
              <a:rPr lang="zh-CN" altLang="en-US" sz="4000" b="1" dirty="0">
                <a:solidFill>
                  <a:schemeClr val="tx1"/>
                </a:solidFill>
                <a:latin typeface="微软雅黑" charset="0"/>
                <a:ea typeface="微软雅黑" charset="0"/>
                <a:cs typeface="微软雅黑" charset="0"/>
                <a:sym typeface="+mn-ea"/>
              </a:rPr>
              <a:t>高频动词</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nvSpPr>
        <p:spPr>
          <a:xfrm>
            <a:off x="2152650" y="2132171"/>
            <a:ext cx="7886700" cy="326350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ysClr val="windowText" lastClr="000000"/>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ysClr val="windowText" lastClr="000000"/>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ysClr val="windowText" lastClr="000000"/>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ysClr val="windowText" lastClr="000000"/>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ysClr val="windowText" lastClr="000000"/>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ysClr val="windowText" lastClr="000000"/>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ysClr val="windowText" lastClr="000000"/>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ysClr val="windowText" lastClr="000000"/>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ysClr val="windowText" lastClr="000000"/>
                </a:solidFill>
                <a:latin typeface="+mn-lt"/>
                <a:ea typeface="+mn-ea"/>
                <a:cs typeface="+mn-cs"/>
              </a:defRPr>
            </a:lvl9pPr>
          </a:lstStyle>
          <a:p>
            <a:pPr>
              <a:buClr>
                <a:srgbClr val="C00000"/>
              </a:buClr>
              <a:buFont typeface="Times New Roman" panose="02020503050405090304" charset="0"/>
              <a:buChar char="￮"/>
            </a:pPr>
            <a:r>
              <a:rPr lang="zh-CN" altLang="en-US" sz="2800" dirty="0">
                <a:latin typeface="微软雅黑" charset="0"/>
                <a:ea typeface="微软雅黑" charset="0"/>
                <a:cs typeface="微软雅黑" charset="0"/>
              </a:rPr>
              <a:t>高频动词 </a:t>
            </a:r>
            <a:r>
              <a:rPr lang="en-US" altLang="zh-CN" sz="2800" dirty="0">
                <a:latin typeface="微软雅黑" charset="0"/>
                <a:ea typeface="微软雅黑" charset="0"/>
                <a:cs typeface="微软雅黑" charset="0"/>
              </a:rPr>
              <a:t>– </a:t>
            </a:r>
            <a:r>
              <a:rPr lang="zh-CN" altLang="en-US" sz="2800" dirty="0">
                <a:latin typeface="微软雅黑" charset="0"/>
                <a:ea typeface="微软雅黑" charset="0"/>
                <a:cs typeface="微软雅黑" charset="0"/>
              </a:rPr>
              <a:t>气体类</a:t>
            </a:r>
          </a:p>
        </p:txBody>
      </p:sp>
      <p:graphicFrame>
        <p:nvGraphicFramePr>
          <p:cNvPr id="5" name="表格 4"/>
          <p:cNvGraphicFramePr>
            <a:graphicFrameLocks noGrp="1"/>
          </p:cNvGraphicFramePr>
          <p:nvPr>
            <p:custDataLst>
              <p:tags r:id="rId1"/>
            </p:custDataLst>
          </p:nvPr>
        </p:nvGraphicFramePr>
        <p:xfrm>
          <a:off x="2380654" y="2804036"/>
          <a:ext cx="6866583" cy="3744247"/>
        </p:xfrm>
        <a:graphic>
          <a:graphicData uri="http://schemas.openxmlformats.org/drawingml/2006/table">
            <a:tbl>
              <a:tblPr firstRow="1" firstCol="1" bandRow="1">
                <a:effectLst/>
                <a:tableStyleId>{5940675A-B579-460E-94D1-54222C63F5DA}</a:tableStyleId>
              </a:tblPr>
              <a:tblGrid>
                <a:gridCol w="2288861"/>
                <a:gridCol w="2288861"/>
                <a:gridCol w="2288861"/>
              </a:tblGrid>
              <a:tr h="1061801">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燃烧 </a:t>
                      </a:r>
                      <a:endParaRPr lang="en-US" altLang="zh-CN"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alt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b</a:t>
                      </a: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urn</a:t>
                      </a:r>
                    </a:p>
                  </a:txBody>
                  <a:tcPr marL="51435" marR="51435" marT="0" marB="0" anchor="ctr">
                    <a:lnL>
                      <a:noFill/>
                    </a:lnL>
                    <a:lnR>
                      <a:noFill/>
                    </a:lnR>
                    <a:lnT w="12700" cmpd="sng">
                      <a:solidFill>
                        <a:srgbClr val="A5A5A5"/>
                      </a:solidFill>
                    </a:lnT>
                    <a:lnB w="12700" cmpd="sng">
                      <a:solidFill>
                        <a:srgbClr val="A5A5A5"/>
                      </a:solidFill>
                    </a:lnB>
                    <a:no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膨胀 </a:t>
                      </a:r>
                      <a:endParaRPr lang="en-US" altLang="zh-CN"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expand</a:t>
                      </a:r>
                    </a:p>
                  </a:txBody>
                  <a:tcPr marL="51435" marR="51435" marT="0" marB="0" anchor="ctr">
                    <a:lnL>
                      <a:noFill/>
                    </a:lnL>
                    <a:lnR>
                      <a:noFill/>
                    </a:lnR>
                    <a:lnT w="12700" cmpd="sng">
                      <a:solidFill>
                        <a:srgbClr val="A5A5A5"/>
                      </a:solidFill>
                    </a:lnT>
                    <a:lnB w="12700" cmpd="sng">
                      <a:solidFill>
                        <a:srgbClr val="A5A5A5"/>
                      </a:solidFill>
                    </a:lnB>
                    <a:no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压缩 </a:t>
                      </a:r>
                      <a:endParaRPr lang="en-US" altLang="zh-CN"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compress</a:t>
                      </a:r>
                    </a:p>
                  </a:txBody>
                  <a:tcPr marL="51435" marR="51435" marT="0" marB="0" anchor="ctr">
                    <a:lnL>
                      <a:noFill/>
                    </a:lnL>
                    <a:lnR>
                      <a:noFill/>
                    </a:lnR>
                    <a:lnT w="12700" cmpd="sng">
                      <a:solidFill>
                        <a:srgbClr val="A5A5A5"/>
                      </a:solidFill>
                    </a:lnT>
                    <a:lnB w="12700" cmpd="sng">
                      <a:solidFill>
                        <a:srgbClr val="A5A5A5"/>
                      </a:solidFill>
                    </a:lnB>
                    <a:noFill/>
                  </a:tcPr>
                </a:tc>
              </a:tr>
              <a:tr h="1341223">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释放 </a:t>
                      </a: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release/emit</a:t>
                      </a:r>
                    </a:p>
                  </a:txBody>
                  <a:tcPr marL="51435" marR="51435" marT="0" marB="0" anchor="ctr">
                    <a:lnL>
                      <a:noFill/>
                    </a:lnL>
                    <a:lnR>
                      <a:noFill/>
                    </a:lnR>
                    <a:lnT w="12700" cap="flat" cmpd="sng" algn="ctr">
                      <a:solidFill>
                        <a:srgbClr val="A5A5A5"/>
                      </a:solidFill>
                      <a:prstDash val="solid"/>
                      <a:round/>
                      <a:headEnd type="none" w="med" len="med"/>
                      <a:tailEnd type="none" w="med" len="med"/>
                    </a:lnT>
                    <a:lnB>
                      <a:noFill/>
                    </a:lnB>
                    <a:solidFill>
                      <a:srgbClr val="A5A5A5">
                        <a:alpha val="20000"/>
                      </a:srgbClr>
                    </a:solid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收缩 </a:t>
                      </a:r>
                      <a:endParaRPr lang="en-US" altLang="zh-CN"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shrink</a:t>
                      </a:r>
                    </a:p>
                  </a:txBody>
                  <a:tcPr marL="51435" marR="51435" marT="0" marB="0" anchor="ctr">
                    <a:lnL>
                      <a:noFill/>
                    </a:lnL>
                    <a:lnR>
                      <a:noFill/>
                    </a:lnR>
                    <a:lnT w="12700" cap="flat" cmpd="sng" algn="ctr">
                      <a:solidFill>
                        <a:srgbClr val="A5A5A5"/>
                      </a:solidFill>
                      <a:prstDash val="solid"/>
                      <a:round/>
                      <a:headEnd type="none" w="med" len="med"/>
                      <a:tailEnd type="none" w="med" len="med"/>
                    </a:lnT>
                    <a:lnB>
                      <a:noFill/>
                    </a:lnB>
                    <a:solidFill>
                      <a:srgbClr val="A5A5A5">
                        <a:alpha val="20000"/>
                      </a:srgbClr>
                    </a:solid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辐射 </a:t>
                      </a:r>
                      <a:endParaRPr lang="en-US" altLang="zh-CN"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radiate</a:t>
                      </a:r>
                    </a:p>
                  </a:txBody>
                  <a:tcPr marL="51435" marR="51435" marT="0" marB="0" anchor="ctr">
                    <a:lnL>
                      <a:noFill/>
                    </a:lnL>
                    <a:lnR>
                      <a:noFill/>
                    </a:lnR>
                    <a:lnT w="12700" cap="flat" cmpd="sng" algn="ctr">
                      <a:solidFill>
                        <a:srgbClr val="A5A5A5"/>
                      </a:solidFill>
                      <a:prstDash val="solid"/>
                      <a:round/>
                      <a:headEnd type="none" w="med" len="med"/>
                      <a:tailEnd type="none" w="med" len="med"/>
                    </a:lnT>
                    <a:lnB>
                      <a:noFill/>
                    </a:lnB>
                    <a:solidFill>
                      <a:srgbClr val="A5A5A5">
                        <a:alpha val="20000"/>
                      </a:srgbClr>
                    </a:solidFill>
                  </a:tcPr>
                </a:tc>
              </a:tr>
              <a:tr h="1341223">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散发 </a:t>
                      </a:r>
                      <a:endParaRPr lang="en-US" altLang="zh-CN"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distribute</a:t>
                      </a:r>
                    </a:p>
                  </a:txBody>
                  <a:tcPr marL="51435" marR="51435" marT="0" marB="0" anchor="ctr">
                    <a:lnL>
                      <a:noFill/>
                    </a:lnL>
                    <a:lnR>
                      <a:noFill/>
                    </a:lnR>
                    <a:lnT>
                      <a:noFill/>
                    </a:lnT>
                    <a:lnB w="12700" cmpd="sng">
                      <a:solidFill>
                        <a:srgbClr val="A5A5A5"/>
                      </a:solidFill>
                    </a:lnB>
                    <a:no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点燃 </a:t>
                      </a:r>
                      <a:endParaRPr lang="en-US" altLang="zh-CN"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ignite</a:t>
                      </a:r>
                    </a:p>
                  </a:txBody>
                  <a:tcPr marL="51435" marR="51435" marT="0" marB="0" anchor="ctr">
                    <a:lnL>
                      <a:noFill/>
                    </a:lnL>
                    <a:lnR>
                      <a:noFill/>
                    </a:lnR>
                    <a:lnT>
                      <a:noFill/>
                    </a:lnT>
                    <a:lnB w="12700" cmpd="sng">
                      <a:solidFill>
                        <a:srgbClr val="A5A5A5"/>
                      </a:solidFill>
                    </a:lnB>
                    <a:noFill/>
                  </a:tcPr>
                </a:tc>
                <a:tc>
                  <a:txBody>
                    <a:bodyPr/>
                    <a:lstStyle/>
                    <a:p>
                      <a:pPr algn="ctr"/>
                      <a:r>
                        <a:rPr lang="zh-CN"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作为燃料 </a:t>
                      </a:r>
                      <a:endParaRPr lang="en-US" altLang="zh-CN" sz="2400" b="0" kern="100" dirty="0">
                        <a:effectLst/>
                        <a:latin typeface="Songti SC Black" panose="02010800040101010101" charset="-122"/>
                        <a:ea typeface="Songti SC Black" panose="02010800040101010101" charset="-122"/>
                        <a:cs typeface="Songti SC Black" panose="02010800040101010101" charset="-122"/>
                      </a:endParaRPr>
                    </a:p>
                    <a:p>
                      <a:pPr algn="ctr"/>
                      <a:r>
                        <a:rPr lang="en-US" sz="2400" b="0" kern="100" dirty="0">
                          <a:solidFill>
                            <a:sysClr val="windowText" lastClr="000000"/>
                          </a:solidFill>
                          <a:effectLst/>
                          <a:latin typeface="Songti SC Black" panose="02010800040101010101" charset="-122"/>
                          <a:ea typeface="Songti SC Black" panose="02010800040101010101" charset="-122"/>
                          <a:cs typeface="Songti SC Black" panose="02010800040101010101" charset="-122"/>
                        </a:rPr>
                        <a:t>be fueled by</a:t>
                      </a:r>
                    </a:p>
                  </a:txBody>
                  <a:tcPr marL="51435" marR="51435" marT="0" marB="0" anchor="ctr">
                    <a:lnL>
                      <a:noFill/>
                    </a:lnL>
                    <a:lnR>
                      <a:noFill/>
                    </a:lnR>
                    <a:lnT>
                      <a:noFill/>
                    </a:lnT>
                    <a:lnB w="12700" cmpd="sng">
                      <a:solidFill>
                        <a:srgbClr val="A5A5A5"/>
                      </a:solidFill>
                    </a:lnB>
                    <a:noFill/>
                  </a:tcPr>
                </a:tc>
              </a:tr>
            </a:tbl>
          </a:graphicData>
        </a:graphic>
      </p:graphicFrame>
      <p:sp>
        <p:nvSpPr>
          <p:cNvPr id="7" name="标题 6"/>
          <p:cNvSpPr>
            <a:spLocks noGrp="1"/>
          </p:cNvSpPr>
          <p:nvPr/>
        </p:nvSpPr>
        <p:spPr>
          <a:xfrm>
            <a:off x="2040731" y="857250"/>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mj-lt"/>
                <a:ea typeface="+mj-ea"/>
                <a:cs typeface="+mj-cs"/>
              </a:defRPr>
            </a:lvl1pPr>
          </a:lstStyle>
          <a:p>
            <a:pPr algn="ctr"/>
            <a:r>
              <a:rPr lang="en-US" altLang="zh-CN" sz="4000" b="1" dirty="0">
                <a:solidFill>
                  <a:schemeClr val="tx1"/>
                </a:solidFill>
                <a:latin typeface="微软雅黑" charset="0"/>
                <a:ea typeface="微软雅黑" charset="0"/>
                <a:cs typeface="微软雅黑" charset="0"/>
                <a:sym typeface="+mn-ea"/>
              </a:rPr>
              <a:t>2.2 </a:t>
            </a:r>
            <a:r>
              <a:rPr lang="zh-CN" altLang="en-US" sz="4000" b="1" dirty="0">
                <a:solidFill>
                  <a:schemeClr val="tx1"/>
                </a:solidFill>
                <a:latin typeface="微软雅黑" charset="0"/>
                <a:ea typeface="微软雅黑" charset="0"/>
                <a:cs typeface="微软雅黑" charset="0"/>
                <a:sym typeface="+mn-ea"/>
              </a:rPr>
              <a:t>高频动词</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92313" y="620713"/>
            <a:ext cx="8229600" cy="1143000"/>
          </a:xfrm>
        </p:spPr>
        <p:txBody>
          <a:bodyPr/>
          <a:lstStyle/>
          <a:p>
            <a:r>
              <a:rPr kumimoji="1" lang="en-US" altLang="zh-CN" dirty="0" smtClean="0">
                <a:solidFill>
                  <a:schemeClr val="tx1"/>
                </a:solidFill>
                <a:latin typeface="微软雅黑" charset="0"/>
                <a:ea typeface="微软雅黑" charset="0"/>
                <a:cs typeface="微软雅黑" charset="0"/>
              </a:rPr>
              <a:t>2.3 </a:t>
            </a:r>
            <a:r>
              <a:rPr kumimoji="1" lang="zh-CN" altLang="en-US" dirty="0" smtClean="0">
                <a:solidFill>
                  <a:schemeClr val="tx1"/>
                </a:solidFill>
                <a:latin typeface="微软雅黑" charset="0"/>
                <a:ea typeface="微软雅黑" charset="0"/>
                <a:cs typeface="微软雅黑" charset="0"/>
              </a:rPr>
              <a:t>阶段或顺序过渡词</a:t>
            </a:r>
          </a:p>
        </p:txBody>
      </p:sp>
      <p:sp>
        <p:nvSpPr>
          <p:cNvPr id="4" name="Rectangle 3"/>
          <p:cNvSpPr txBox="1">
            <a:spLocks noGrp="1" noChangeArrowheads="1"/>
          </p:cNvSpPr>
          <p:nvPr>
            <p:ph idx="1"/>
          </p:nvPr>
        </p:nvSpPr>
        <p:spPr>
          <a:prstGeom prst="rect">
            <a:avLst/>
          </a:prstGeom>
        </p:spPr>
        <p:txBody>
          <a:bodyPr/>
          <a:lstStyle>
            <a:lvl1pPr marL="342900" indent="-342900" algn="l" rtl="0" eaLnBrk="0" fontAlgn="base" hangingPunct="0">
              <a:spcBef>
                <a:spcPct val="20000"/>
              </a:spcBef>
              <a:spcAft>
                <a:spcPct val="0"/>
              </a:spcAft>
              <a:buFont typeface="Arial" panose="020B060402020209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9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9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90204"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90204"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90204"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90204"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90204" pitchFamily="34" charset="0"/>
              <a:buChar char="»"/>
              <a:defRPr sz="2000">
                <a:solidFill>
                  <a:schemeClr val="tx1"/>
                </a:solidFill>
                <a:latin typeface="+mn-lt"/>
                <a:ea typeface="+mn-ea"/>
              </a:defRPr>
            </a:lvl9pPr>
          </a:lstStyle>
          <a:p>
            <a:pPr>
              <a:buFontTx/>
              <a:buNone/>
              <a:defRPr/>
            </a:pPr>
            <a:r>
              <a:rPr lang="zh-CN" altLang="en-US" sz="2800" b="1" dirty="0" smtClean="0">
                <a:solidFill>
                  <a:srgbClr val="FF9300"/>
                </a:solidFill>
                <a:latin typeface="微软雅黑" charset="0"/>
                <a:ea typeface="微软雅黑" charset="0"/>
                <a:cs typeface="Songti SC Black" panose="02010800040101010101" charset="-122"/>
              </a:rPr>
              <a:t>表示</a:t>
            </a:r>
            <a:r>
              <a:rPr lang="zh-CN" altLang="en-US" sz="2800" b="1" dirty="0">
                <a:solidFill>
                  <a:srgbClr val="FF9300"/>
                </a:solidFill>
                <a:latin typeface="微软雅黑" charset="0"/>
                <a:ea typeface="微软雅黑" charset="0"/>
                <a:cs typeface="Songti SC Black" panose="02010800040101010101" charset="-122"/>
              </a:rPr>
              <a:t>初始</a:t>
            </a:r>
            <a:r>
              <a:rPr lang="zh-CN" altLang="en-US" sz="2800" b="1" dirty="0" smtClean="0">
                <a:solidFill>
                  <a:srgbClr val="FF9300"/>
                </a:solidFill>
                <a:latin typeface="微软雅黑" charset="0"/>
                <a:ea typeface="微软雅黑" charset="0"/>
                <a:cs typeface="Songti SC Black" panose="02010800040101010101" charset="-122"/>
              </a:rPr>
              <a:t>阶段：</a:t>
            </a:r>
            <a:endParaRPr lang="en-US" altLang="zh-CN" sz="2800" b="1" dirty="0" smtClean="0">
              <a:solidFill>
                <a:srgbClr val="FF9300"/>
              </a:solidFill>
              <a:latin typeface="微软雅黑" charset="0"/>
              <a:ea typeface="微软雅黑" charset="0"/>
              <a:cs typeface="Songti SC Black" panose="02010800040101010101" charset="-122"/>
            </a:endParaRPr>
          </a:p>
          <a:p>
            <a:pPr>
              <a:lnSpc>
                <a:spcPct val="150000"/>
              </a:lnSpc>
              <a:defRPr/>
            </a:pPr>
            <a:r>
              <a:rPr lang="en-US" altLang="zh-CN" sz="2400" b="1" dirty="0">
                <a:latin typeface="微软雅黑" charset="0"/>
                <a:ea typeface="微软雅黑" charset="0"/>
                <a:cs typeface="微软雅黑" charset="0"/>
              </a:rPr>
              <a:t>At first/ Initially/ First of all/ Firstly</a:t>
            </a:r>
            <a:r>
              <a:rPr lang="en-US" altLang="zh-CN" sz="2400" b="1" dirty="0" smtClean="0">
                <a:latin typeface="微软雅黑" charset="0"/>
                <a:ea typeface="微软雅黑" charset="0"/>
                <a:cs typeface="微软雅黑" charset="0"/>
              </a:rPr>
              <a:t>, (+</a:t>
            </a:r>
            <a:r>
              <a:rPr lang="zh-CN" altLang="en-US" sz="2400" b="1" dirty="0" smtClean="0">
                <a:latin typeface="微软雅黑" charset="0"/>
                <a:ea typeface="微软雅黑" charset="0"/>
                <a:cs typeface="微软雅黑" charset="0"/>
              </a:rPr>
              <a:t>句子</a:t>
            </a:r>
            <a:r>
              <a:rPr lang="en-US" altLang="zh-CN" sz="2400" b="1" dirty="0" smtClean="0">
                <a:latin typeface="微软雅黑" charset="0"/>
                <a:ea typeface="微软雅黑" charset="0"/>
                <a:cs typeface="微软雅黑" charset="0"/>
              </a:rPr>
              <a:t>)</a:t>
            </a:r>
            <a:endParaRPr lang="zh-CN" altLang="en-US" sz="2400" b="1" dirty="0">
              <a:latin typeface="微软雅黑" charset="0"/>
              <a:ea typeface="微软雅黑" charset="0"/>
              <a:cs typeface="微软雅黑" charset="0"/>
            </a:endParaRPr>
          </a:p>
          <a:p>
            <a:pPr>
              <a:lnSpc>
                <a:spcPct val="150000"/>
              </a:lnSpc>
              <a:defRPr/>
            </a:pPr>
            <a:r>
              <a:rPr lang="en-US" altLang="zh-CN" sz="2400" b="1" dirty="0" smtClean="0">
                <a:latin typeface="微软雅黑" charset="0"/>
                <a:ea typeface="微软雅黑" charset="0"/>
                <a:cs typeface="微软雅黑" charset="0"/>
              </a:rPr>
              <a:t>At/ In </a:t>
            </a:r>
            <a:r>
              <a:rPr lang="en-US" altLang="zh-CN" sz="2400" b="1" dirty="0" smtClean="0">
                <a:solidFill>
                  <a:srgbClr val="7030A0"/>
                </a:solidFill>
                <a:latin typeface="微软雅黑" charset="0"/>
                <a:ea typeface="微软雅黑" charset="0"/>
                <a:cs typeface="微软雅黑" charset="0"/>
              </a:rPr>
              <a:t>the first / initial stage</a:t>
            </a:r>
            <a:r>
              <a:rPr lang="en-US" altLang="zh-CN" sz="2400" b="1" dirty="0" smtClean="0">
                <a:latin typeface="微软雅黑" charset="0"/>
                <a:ea typeface="微软雅黑" charset="0"/>
                <a:cs typeface="微软雅黑" charset="0"/>
              </a:rPr>
              <a:t>, (+句子)</a:t>
            </a:r>
          </a:p>
          <a:p>
            <a:pPr>
              <a:lnSpc>
                <a:spcPct val="150000"/>
              </a:lnSpc>
              <a:defRPr/>
            </a:pPr>
            <a:r>
              <a:rPr lang="en-US" altLang="zh-CN" sz="2400" b="1" dirty="0" smtClean="0">
                <a:solidFill>
                  <a:srgbClr val="7030A0"/>
                </a:solidFill>
                <a:latin typeface="微软雅黑" charset="0"/>
                <a:ea typeface="微软雅黑" charset="0"/>
                <a:cs typeface="微软雅黑" charset="0"/>
              </a:rPr>
              <a:t>At the beginning of </a:t>
            </a:r>
            <a:r>
              <a:rPr lang="en-US" altLang="zh-CN" sz="2400" b="1" dirty="0" smtClean="0">
                <a:latin typeface="微软雅黑" charset="0"/>
                <a:ea typeface="微软雅黑" charset="0"/>
                <a:cs typeface="微软雅黑" charset="0"/>
              </a:rPr>
              <a:t>the process, (+句子)</a:t>
            </a:r>
          </a:p>
          <a:p>
            <a:pPr>
              <a:lnSpc>
                <a:spcPct val="150000"/>
              </a:lnSpc>
              <a:defRPr/>
            </a:pPr>
            <a:r>
              <a:rPr lang="en-US" altLang="zh-CN" sz="2400" b="1" dirty="0">
                <a:latin typeface="微软雅黑" charset="0"/>
                <a:ea typeface="微软雅黑" charset="0"/>
                <a:cs typeface="微软雅黑" charset="0"/>
              </a:rPr>
              <a:t>The process </a:t>
            </a:r>
            <a:r>
              <a:rPr lang="en-US" altLang="zh-CN" sz="2400" b="1" dirty="0">
                <a:solidFill>
                  <a:srgbClr val="7030A0"/>
                </a:solidFill>
                <a:latin typeface="微软雅黑" charset="0"/>
                <a:ea typeface="微软雅黑" charset="0"/>
                <a:cs typeface="微软雅黑" charset="0"/>
              </a:rPr>
              <a:t>starts from</a:t>
            </a:r>
            <a:r>
              <a:rPr lang="en-US" altLang="zh-CN" sz="2400" b="1" dirty="0" smtClean="0">
                <a:latin typeface="微软雅黑" charset="0"/>
                <a:ea typeface="微软雅黑" charset="0"/>
                <a:cs typeface="微软雅黑" charset="0"/>
              </a:rPr>
              <a:t>…(+名词/ 动名词</a:t>
            </a:r>
            <a:r>
              <a:rPr lang="en-US" altLang="zh-CN" sz="2400" b="1" dirty="0">
                <a:latin typeface="微软雅黑" charset="0"/>
                <a:ea typeface="微软雅黑" charset="0"/>
                <a:cs typeface="微软雅黑" charset="0"/>
              </a:rPr>
              <a:t>)</a:t>
            </a:r>
          </a:p>
          <a:p>
            <a:pPr>
              <a:lnSpc>
                <a:spcPct val="150000"/>
              </a:lnSpc>
              <a:defRPr/>
            </a:pPr>
            <a:r>
              <a:rPr lang="en-US" altLang="zh-CN" sz="2400" b="1" dirty="0">
                <a:latin typeface="微软雅黑" charset="0"/>
                <a:ea typeface="微软雅黑" charset="0"/>
                <a:cs typeface="微软雅黑" charset="0"/>
              </a:rPr>
              <a:t>(</a:t>
            </a:r>
            <a:r>
              <a:rPr lang="en-US" altLang="zh-CN" sz="2400" b="1" dirty="0" smtClean="0">
                <a:latin typeface="微软雅黑" charset="0"/>
                <a:ea typeface="微软雅黑" charset="0"/>
                <a:cs typeface="微软雅黑" charset="0"/>
              </a:rPr>
              <a:t>+名词/ 动名词</a:t>
            </a:r>
            <a:r>
              <a:rPr lang="en-US" altLang="zh-CN" sz="2400" b="1" dirty="0">
                <a:latin typeface="微软雅黑" charset="0"/>
                <a:ea typeface="微软雅黑" charset="0"/>
                <a:cs typeface="微软雅黑" charset="0"/>
              </a:rPr>
              <a:t>) ….is the first step in …(</a:t>
            </a:r>
            <a:r>
              <a:rPr lang="en-US" altLang="zh-CN" sz="2400" b="1" dirty="0" smtClean="0">
                <a:latin typeface="微软雅黑" charset="0"/>
                <a:ea typeface="微软雅黑" charset="0"/>
                <a:cs typeface="微软雅黑" charset="0"/>
              </a:rPr>
              <a:t>+名词/ 动名词)</a:t>
            </a:r>
          </a:p>
          <a:p>
            <a:pPr>
              <a:lnSpc>
                <a:spcPct val="150000"/>
              </a:lnSpc>
              <a:defRPr/>
            </a:pPr>
            <a:r>
              <a:rPr lang="en-US" altLang="zh-CN" sz="2400" b="1" dirty="0" smtClean="0">
                <a:solidFill>
                  <a:srgbClr val="7030A0"/>
                </a:solidFill>
                <a:latin typeface="微软雅黑" charset="0"/>
                <a:ea typeface="微软雅黑" charset="0"/>
                <a:cs typeface="微软雅黑" charset="0"/>
              </a:rPr>
              <a:t>The beginning </a:t>
            </a:r>
            <a:r>
              <a:rPr lang="en-US" altLang="zh-CN" sz="2400" b="1" dirty="0" smtClean="0">
                <a:latin typeface="微软雅黑" charset="0"/>
                <a:ea typeface="微软雅黑" charset="0"/>
                <a:cs typeface="微软雅黑" charset="0"/>
              </a:rPr>
              <a:t>of the whole process </a:t>
            </a:r>
            <a:r>
              <a:rPr lang="en-US" altLang="zh-CN" sz="2400" b="1" dirty="0" smtClean="0">
                <a:solidFill>
                  <a:srgbClr val="7030A0"/>
                </a:solidFill>
                <a:latin typeface="微软雅黑" charset="0"/>
                <a:ea typeface="微软雅黑" charset="0"/>
                <a:cs typeface="微软雅黑" charset="0"/>
              </a:rPr>
              <a:t>is marked by </a:t>
            </a:r>
            <a:r>
              <a:rPr lang="en-US" altLang="zh-CN" sz="2400" b="1" dirty="0" smtClean="0">
                <a:latin typeface="微软雅黑" charset="0"/>
                <a:ea typeface="微软雅黑" charset="0"/>
                <a:cs typeface="微软雅黑" charset="0"/>
              </a:rPr>
              <a:t>…(+名词/ 动名词)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solidFill>
                  <a:schemeClr val="tx1"/>
                </a:solidFill>
                <a:latin typeface="微软雅黑" charset="0"/>
                <a:ea typeface="微软雅黑" charset="0"/>
                <a:cs typeface="微软雅黑" charset="0"/>
              </a:rPr>
              <a:t>2.3 </a:t>
            </a:r>
            <a:r>
              <a:rPr kumimoji="1" lang="zh-CN" altLang="en-US" dirty="0" smtClean="0">
                <a:solidFill>
                  <a:schemeClr val="tx1"/>
                </a:solidFill>
                <a:latin typeface="微软雅黑" charset="0"/>
                <a:ea typeface="微软雅黑" charset="0"/>
                <a:cs typeface="微软雅黑" charset="0"/>
              </a:rPr>
              <a:t>阶段与顺序过渡词</a:t>
            </a:r>
          </a:p>
        </p:txBody>
      </p:sp>
      <p:sp>
        <p:nvSpPr>
          <p:cNvPr id="4" name="Rectangle 3"/>
          <p:cNvSpPr txBox="1">
            <a:spLocks noGrp="1" noChangeArrowheads="1"/>
          </p:cNvSpPr>
          <p:nvPr>
            <p:ph idx="1"/>
          </p:nvPr>
        </p:nvSpPr>
        <p:spPr>
          <a:prstGeom prst="rect">
            <a:avLst/>
          </a:prstGeom>
        </p:spPr>
        <p:txBody>
          <a:bodyPr/>
          <a:lstStyle>
            <a:lvl1pPr marL="342900" indent="-342900" algn="l" rtl="0" eaLnBrk="0" fontAlgn="base" hangingPunct="0">
              <a:spcBef>
                <a:spcPct val="20000"/>
              </a:spcBef>
              <a:spcAft>
                <a:spcPct val="0"/>
              </a:spcAft>
              <a:buFont typeface="Arial" panose="020B060402020209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9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9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90204"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90204"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90204"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90204"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90204" pitchFamily="34" charset="0"/>
              <a:buChar char="»"/>
              <a:defRPr sz="2000">
                <a:solidFill>
                  <a:schemeClr val="tx1"/>
                </a:solidFill>
                <a:latin typeface="+mn-lt"/>
                <a:ea typeface="+mn-ea"/>
              </a:defRPr>
            </a:lvl9pPr>
          </a:lstStyle>
          <a:p>
            <a:pPr>
              <a:buFontTx/>
              <a:buNone/>
              <a:defRPr/>
            </a:pPr>
            <a:r>
              <a:rPr lang="zh-CN" altLang="en-US" sz="2800" b="1" dirty="0" smtClean="0">
                <a:solidFill>
                  <a:srgbClr val="FF9300"/>
                </a:solidFill>
                <a:latin typeface="微软雅黑" charset="0"/>
                <a:ea typeface="微软雅黑" charset="0"/>
                <a:cs typeface="Songti SC Black" panose="02010800040101010101" charset="-122"/>
              </a:rPr>
              <a:t>表示次阶段：</a:t>
            </a:r>
            <a:endParaRPr lang="en-US" altLang="zh-CN" sz="2800" b="1" dirty="0" smtClean="0">
              <a:solidFill>
                <a:srgbClr val="FF9300"/>
              </a:solidFill>
              <a:latin typeface="Songti SC Black" panose="02010800040101010101" charset="-122"/>
              <a:ea typeface="Songti SC Black" panose="02010800040101010101" charset="-122"/>
              <a:cs typeface="Songti SC Black" panose="02010800040101010101" charset="-122"/>
            </a:endParaRPr>
          </a:p>
          <a:p>
            <a:pPr>
              <a:lnSpc>
                <a:spcPct val="150000"/>
              </a:lnSpc>
              <a:defRPr/>
            </a:pPr>
            <a:r>
              <a:rPr lang="en-US" altLang="zh-CN" sz="2400" b="1" dirty="0" smtClean="0">
                <a:latin typeface="微软雅黑" charset="0"/>
                <a:ea typeface="微软雅黑" charset="0"/>
                <a:cs typeface="微软雅黑" charset="0"/>
              </a:rPr>
              <a:t>The second stage is …(+名词/ 动名词)</a:t>
            </a:r>
          </a:p>
          <a:p>
            <a:pPr>
              <a:lnSpc>
                <a:spcPct val="150000"/>
              </a:lnSpc>
              <a:defRPr/>
            </a:pPr>
            <a:r>
              <a:rPr lang="en-US" altLang="zh-CN" sz="2400" b="1" dirty="0" smtClean="0">
                <a:latin typeface="微软雅黑" charset="0"/>
                <a:ea typeface="微软雅黑" charset="0"/>
                <a:cs typeface="微软雅黑" charset="0"/>
              </a:rPr>
              <a:t>The next step in the process is …(+</a:t>
            </a:r>
            <a:r>
              <a:rPr lang="zh-CN" altLang="en-US" sz="2400" b="1" dirty="0" smtClean="0">
                <a:latin typeface="微软雅黑" charset="0"/>
                <a:ea typeface="微软雅黑" charset="0"/>
                <a:cs typeface="微软雅黑" charset="0"/>
              </a:rPr>
              <a:t>名词</a:t>
            </a:r>
            <a:r>
              <a:rPr lang="en-US" altLang="zh-CN" sz="2400" b="1" dirty="0" smtClean="0">
                <a:latin typeface="微软雅黑" charset="0"/>
                <a:ea typeface="微软雅黑" charset="0"/>
                <a:cs typeface="微软雅黑" charset="0"/>
              </a:rPr>
              <a:t>/ </a:t>
            </a:r>
            <a:r>
              <a:rPr lang="zh-CN" altLang="en-US" sz="2400" b="1" dirty="0" smtClean="0">
                <a:latin typeface="微软雅黑" charset="0"/>
                <a:ea typeface="微软雅黑" charset="0"/>
                <a:cs typeface="微软雅黑" charset="0"/>
              </a:rPr>
              <a:t>动名词</a:t>
            </a:r>
            <a:r>
              <a:rPr lang="en-US" altLang="zh-CN" sz="2400" b="1" dirty="0" smtClean="0">
                <a:latin typeface="微软雅黑" charset="0"/>
                <a:ea typeface="微软雅黑" charset="0"/>
                <a:cs typeface="微软雅黑" charset="0"/>
              </a:rPr>
              <a:t>)</a:t>
            </a:r>
          </a:p>
          <a:p>
            <a:pPr>
              <a:lnSpc>
                <a:spcPct val="150000"/>
              </a:lnSpc>
              <a:defRPr/>
            </a:pPr>
            <a:r>
              <a:rPr lang="en-US" altLang="zh-CN" sz="2400" b="1" dirty="0" smtClean="0">
                <a:latin typeface="微软雅黑" charset="0"/>
                <a:ea typeface="微软雅黑" charset="0"/>
                <a:cs typeface="微软雅黑" charset="0"/>
              </a:rPr>
              <a:t>Then, (+句子)</a:t>
            </a:r>
          </a:p>
          <a:p>
            <a:pPr>
              <a:lnSpc>
                <a:spcPct val="150000"/>
              </a:lnSpc>
              <a:defRPr/>
            </a:pPr>
            <a:r>
              <a:rPr lang="en-US" altLang="zh-CN" sz="2400" b="1" dirty="0" smtClean="0">
                <a:latin typeface="微软雅黑" charset="0"/>
                <a:ea typeface="微软雅黑" charset="0"/>
                <a:cs typeface="微软雅黑" charset="0"/>
              </a:rPr>
              <a:t>After that, (+句子)</a:t>
            </a:r>
          </a:p>
          <a:p>
            <a:pPr>
              <a:lnSpc>
                <a:spcPct val="150000"/>
              </a:lnSpc>
              <a:defRPr/>
            </a:pPr>
            <a:r>
              <a:rPr lang="en-US" altLang="zh-CN" sz="2400" b="1" dirty="0" smtClean="0">
                <a:latin typeface="微软雅黑" charset="0"/>
                <a:ea typeface="微软雅黑" charset="0"/>
                <a:cs typeface="微软雅黑" charset="0"/>
              </a:rPr>
              <a:t>In </a:t>
            </a:r>
            <a:r>
              <a:rPr lang="en-US" altLang="zh-CN" sz="2400" b="1" dirty="0">
                <a:latin typeface="微软雅黑" charset="0"/>
                <a:ea typeface="微软雅黑" charset="0"/>
                <a:cs typeface="微软雅黑" charset="0"/>
              </a:rPr>
              <a:t>the next step, (</a:t>
            </a:r>
            <a:r>
              <a:rPr lang="en-US" altLang="zh-CN" sz="2400" b="1" dirty="0" smtClean="0">
                <a:latin typeface="微软雅黑" charset="0"/>
                <a:ea typeface="微软雅黑" charset="0"/>
                <a:cs typeface="微软雅黑" charset="0"/>
              </a:rPr>
              <a:t>+句子</a:t>
            </a:r>
            <a:r>
              <a:rPr lang="en-US" altLang="zh-CN" sz="2400" b="1" dirty="0">
                <a:latin typeface="微软雅黑" charset="0"/>
                <a:ea typeface="微软雅黑" charset="0"/>
                <a:cs typeface="微软雅黑" charset="0"/>
              </a:rPr>
              <a:t>)</a:t>
            </a:r>
          </a:p>
          <a:p>
            <a:pPr>
              <a:lnSpc>
                <a:spcPct val="150000"/>
              </a:lnSpc>
              <a:defRPr/>
            </a:pPr>
            <a:r>
              <a:rPr lang="en-US" altLang="zh-CN" sz="2400" b="1" dirty="0" smtClean="0">
                <a:latin typeface="微软雅黑" charset="0"/>
                <a:ea typeface="微软雅黑" charset="0"/>
                <a:cs typeface="微软雅黑" charset="0"/>
              </a:rPr>
              <a:t>In the </a:t>
            </a:r>
            <a:r>
              <a:rPr lang="en-US" altLang="zh-CN" sz="2400" b="1" dirty="0" smtClean="0">
                <a:solidFill>
                  <a:srgbClr val="7030A0"/>
                </a:solidFill>
                <a:latin typeface="微软雅黑" charset="0"/>
                <a:ea typeface="微软雅黑" charset="0"/>
                <a:cs typeface="微软雅黑" charset="0"/>
              </a:rPr>
              <a:t>following </a:t>
            </a:r>
            <a:r>
              <a:rPr lang="en-US" altLang="zh-CN" sz="2400" b="1" dirty="0" smtClean="0">
                <a:latin typeface="微软雅黑" charset="0"/>
                <a:ea typeface="微软雅黑" charset="0"/>
                <a:cs typeface="微软雅黑" charset="0"/>
              </a:rPr>
              <a:t>stage, (+句子)</a:t>
            </a:r>
          </a:p>
          <a:p>
            <a:pPr>
              <a:lnSpc>
                <a:spcPct val="150000"/>
              </a:lnSpc>
              <a:defRPr/>
            </a:pPr>
            <a:r>
              <a:rPr lang="en-US" altLang="zh-CN" sz="2400" b="1" dirty="0" smtClean="0">
                <a:latin typeface="微软雅黑" charset="0"/>
                <a:ea typeface="微软雅黑" charset="0"/>
                <a:cs typeface="微软雅黑" charset="0"/>
              </a:rPr>
              <a:t>When </a:t>
            </a:r>
            <a:r>
              <a:rPr lang="en-US" altLang="zh-CN" sz="2400" b="1" dirty="0" err="1" smtClean="0">
                <a:latin typeface="微软雅黑" charset="0"/>
                <a:ea typeface="微软雅黑" charset="0"/>
                <a:cs typeface="微软雅黑" charset="0"/>
              </a:rPr>
              <a:t>sth</a:t>
            </a:r>
            <a:r>
              <a:rPr lang="en-US" altLang="zh-CN" sz="2400" b="1" dirty="0" smtClean="0">
                <a:latin typeface="微软雅黑" charset="0"/>
                <a:ea typeface="微软雅黑" charset="0"/>
                <a:cs typeface="微软雅黑" charset="0"/>
              </a:rPr>
              <a:t> is done / completed, </a:t>
            </a:r>
            <a:r>
              <a:rPr lang="en-US" altLang="zh-CN" sz="2400" b="1" dirty="0">
                <a:latin typeface="微软雅黑" charset="0"/>
                <a:ea typeface="微软雅黑" charset="0"/>
                <a:cs typeface="微软雅黑" charset="0"/>
              </a:rPr>
              <a:t>(</a:t>
            </a:r>
            <a:r>
              <a:rPr lang="en-US" altLang="zh-CN" sz="2400" b="1" dirty="0" smtClean="0">
                <a:latin typeface="微软雅黑" charset="0"/>
                <a:ea typeface="微软雅黑" charset="0"/>
                <a:cs typeface="微软雅黑" charset="0"/>
              </a:rPr>
              <a:t>+句子</a:t>
            </a:r>
            <a:r>
              <a:rPr lang="en-US" altLang="zh-CN" sz="2400" b="1" dirty="0">
                <a:latin typeface="微软雅黑" charset="0"/>
                <a:ea typeface="微软雅黑" charset="0"/>
                <a:cs typeface="微软雅黑" charset="0"/>
              </a:rPr>
              <a:t>)</a:t>
            </a:r>
          </a:p>
          <a:p>
            <a:pPr>
              <a:defRPr/>
            </a:pPr>
            <a:endParaRPr lang="en-US" altLang="zh-CN" sz="2800" b="1" dirty="0" smtClean="0"/>
          </a:p>
          <a:p>
            <a:pPr>
              <a:buFontTx/>
              <a:buNone/>
              <a:defRPr/>
            </a:pPr>
            <a:endParaRPr lang="zh-CN" altLang="en-US" sz="28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kumimoji="1" lang="en-US" altLang="zh-CN" dirty="0" smtClean="0">
                <a:solidFill>
                  <a:schemeClr val="tx1"/>
                </a:solidFill>
                <a:cs typeface="微软雅黑" charset="0"/>
              </a:rPr>
              <a:t>2.3 </a:t>
            </a:r>
            <a:r>
              <a:rPr kumimoji="1" lang="zh-CN" altLang="en-US" dirty="0" smtClean="0">
                <a:solidFill>
                  <a:schemeClr val="tx1"/>
                </a:solidFill>
                <a:cs typeface="微软雅黑" charset="0"/>
              </a:rPr>
              <a:t>阶段与顺序过渡词</a:t>
            </a:r>
          </a:p>
        </p:txBody>
      </p:sp>
      <p:sp>
        <p:nvSpPr>
          <p:cNvPr id="5" name="Rectangle 3"/>
          <p:cNvSpPr txBox="1">
            <a:spLocks noGrp="1" noChangeArrowheads="1"/>
          </p:cNvSpPr>
          <p:nvPr>
            <p:ph idx="1"/>
          </p:nvPr>
        </p:nvSpPr>
        <p:spPr>
          <a:xfrm>
            <a:off x="624417" y="1635125"/>
            <a:ext cx="10972800" cy="4525963"/>
          </a:xfrm>
          <a:prstGeom prst="rect">
            <a:avLst/>
          </a:prstGeom>
        </p:spPr>
        <p:txBody>
          <a:bodyPr/>
          <a:lstStyle>
            <a:lvl1pPr marL="342900" indent="-342900" algn="l" rtl="0" eaLnBrk="0" fontAlgn="base" hangingPunct="0">
              <a:spcBef>
                <a:spcPct val="20000"/>
              </a:spcBef>
              <a:spcAft>
                <a:spcPct val="0"/>
              </a:spcAft>
              <a:buFont typeface="Arial" panose="020B060402020209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9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9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90204"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90204"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90204"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90204"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90204" pitchFamily="34" charset="0"/>
              <a:buChar char="»"/>
              <a:defRPr sz="2000">
                <a:solidFill>
                  <a:schemeClr val="tx1"/>
                </a:solidFill>
                <a:latin typeface="+mn-lt"/>
                <a:ea typeface="+mn-ea"/>
              </a:defRPr>
            </a:lvl9pPr>
          </a:lstStyle>
          <a:p>
            <a:pPr>
              <a:buFontTx/>
              <a:buNone/>
              <a:defRPr/>
            </a:pPr>
            <a:r>
              <a:rPr lang="zh-CN" altLang="en-US" sz="2800" b="1" dirty="0" smtClean="0">
                <a:solidFill>
                  <a:srgbClr val="FF9300"/>
                </a:solidFill>
                <a:latin typeface="微软雅黑" charset="0"/>
                <a:ea typeface="微软雅黑" charset="0"/>
                <a:cs typeface="Songti SC Black" panose="02010800040101010101" charset="-122"/>
              </a:rPr>
              <a:t>表示最后阶段：</a:t>
            </a:r>
            <a:endParaRPr lang="en-US" altLang="zh-CN" sz="2800" b="1" dirty="0" smtClean="0">
              <a:solidFill>
                <a:srgbClr val="FF9300"/>
              </a:solidFill>
              <a:latin typeface="Songti SC Black" panose="02010800040101010101" charset="-122"/>
              <a:ea typeface="Songti SC Black" panose="02010800040101010101" charset="-122"/>
              <a:cs typeface="Songti SC Black" panose="02010800040101010101" charset="-122"/>
            </a:endParaRPr>
          </a:p>
          <a:p>
            <a:pPr>
              <a:lnSpc>
                <a:spcPct val="150000"/>
              </a:lnSpc>
              <a:defRPr/>
            </a:pPr>
            <a:r>
              <a:rPr lang="en-US" altLang="zh-CN" sz="2400" b="1" dirty="0" smtClean="0">
                <a:latin typeface="微软雅黑" charset="0"/>
                <a:ea typeface="微软雅黑" charset="0"/>
                <a:cs typeface="微软雅黑" charset="0"/>
              </a:rPr>
              <a:t>Finally, (+</a:t>
            </a:r>
            <a:r>
              <a:rPr lang="zh-CN" altLang="en-US" sz="2400" b="1" dirty="0" smtClean="0">
                <a:latin typeface="微软雅黑" charset="0"/>
                <a:ea typeface="微软雅黑" charset="0"/>
                <a:cs typeface="微软雅黑" charset="0"/>
              </a:rPr>
              <a:t>句子</a:t>
            </a:r>
            <a:r>
              <a:rPr lang="en-US" altLang="zh-CN" sz="2400" b="1" dirty="0" smtClean="0">
                <a:latin typeface="微软雅黑" charset="0"/>
                <a:ea typeface="微软雅黑" charset="0"/>
                <a:cs typeface="微软雅黑" charset="0"/>
              </a:rPr>
              <a:t>)</a:t>
            </a:r>
          </a:p>
          <a:p>
            <a:pPr>
              <a:lnSpc>
                <a:spcPct val="150000"/>
              </a:lnSpc>
              <a:defRPr/>
            </a:pPr>
            <a:r>
              <a:rPr lang="en-US" altLang="zh-CN" sz="2400" b="1" dirty="0" smtClean="0">
                <a:solidFill>
                  <a:srgbClr val="7030A0"/>
                </a:solidFill>
                <a:latin typeface="微软雅黑" charset="0"/>
                <a:ea typeface="微软雅黑" charset="0"/>
                <a:cs typeface="微软雅黑" charset="0"/>
              </a:rPr>
              <a:t>Eventually, </a:t>
            </a:r>
            <a:r>
              <a:rPr lang="en-US" altLang="zh-CN" sz="2400" b="1" dirty="0" smtClean="0">
                <a:latin typeface="微软雅黑" charset="0"/>
                <a:ea typeface="微软雅黑" charset="0"/>
                <a:cs typeface="微软雅黑" charset="0"/>
              </a:rPr>
              <a:t>(+句子)</a:t>
            </a:r>
          </a:p>
          <a:p>
            <a:pPr>
              <a:lnSpc>
                <a:spcPct val="150000"/>
              </a:lnSpc>
              <a:defRPr/>
            </a:pPr>
            <a:r>
              <a:rPr lang="en-US" altLang="zh-CN" sz="2400" b="1" dirty="0" smtClean="0">
                <a:latin typeface="微软雅黑" charset="0"/>
                <a:ea typeface="微软雅黑" charset="0"/>
                <a:cs typeface="微软雅黑" charset="0"/>
              </a:rPr>
              <a:t>In the final step, (+句子)</a:t>
            </a:r>
          </a:p>
          <a:p>
            <a:pPr>
              <a:lnSpc>
                <a:spcPct val="150000"/>
              </a:lnSpc>
              <a:defRPr/>
            </a:pPr>
            <a:r>
              <a:rPr lang="en-US" altLang="zh-CN" sz="2400" b="1" dirty="0" smtClean="0">
                <a:latin typeface="微软雅黑" charset="0"/>
                <a:ea typeface="微软雅黑" charset="0"/>
                <a:cs typeface="微软雅黑" charset="0"/>
              </a:rPr>
              <a:t>…(+名词/ 动名词) is the last step in the procedure.</a:t>
            </a:r>
          </a:p>
          <a:p>
            <a:pPr>
              <a:lnSpc>
                <a:spcPct val="150000"/>
              </a:lnSpc>
              <a:defRPr/>
            </a:pPr>
            <a:r>
              <a:rPr lang="en-US" altLang="zh-CN" sz="2400" b="1" dirty="0" smtClean="0">
                <a:latin typeface="微软雅黑" charset="0"/>
                <a:ea typeface="微软雅黑" charset="0"/>
                <a:cs typeface="微软雅黑" charset="0"/>
              </a:rPr>
              <a:t>The final phase of the process is …(+名词/ 动名词)</a:t>
            </a:r>
          </a:p>
          <a:p>
            <a:pPr>
              <a:lnSpc>
                <a:spcPct val="150000"/>
              </a:lnSpc>
              <a:defRPr/>
            </a:pPr>
            <a:r>
              <a:rPr lang="en-US" altLang="zh-CN" sz="2400" b="1" dirty="0" smtClean="0">
                <a:solidFill>
                  <a:srgbClr val="7030A0"/>
                </a:solidFill>
                <a:latin typeface="微软雅黑" charset="0"/>
                <a:ea typeface="微软雅黑" charset="0"/>
                <a:cs typeface="微软雅黑" charset="0"/>
              </a:rPr>
              <a:t>Entering the final stage </a:t>
            </a:r>
            <a:r>
              <a:rPr lang="en-US" altLang="zh-CN" sz="2400" b="1" dirty="0" smtClean="0">
                <a:latin typeface="微软雅黑" charset="0"/>
                <a:ea typeface="微软雅黑" charset="0"/>
                <a:cs typeface="微软雅黑" charset="0"/>
              </a:rPr>
              <a:t>, (+句子)</a:t>
            </a:r>
          </a:p>
          <a:p>
            <a:pPr marL="514350" indent="-514350">
              <a:buFontTx/>
              <a:buAutoNum type="alphaLcPeriod"/>
              <a:defRPr/>
            </a:pPr>
            <a:endParaRPr lang="en-US" altLang="zh-CN" sz="2800" b="1" dirty="0" smtClean="0">
              <a:ea typeface="Songti SC Black" panose="02010800040101010101" charset="-122"/>
              <a:cs typeface="Songti SC Black" panose="02010800040101010101" charset="-122"/>
            </a:endParaRPr>
          </a:p>
          <a:p>
            <a:pPr marL="514350" indent="-514350">
              <a:buFontTx/>
              <a:buAutoNum type="alphaLcPeriod"/>
              <a:defRPr/>
            </a:pPr>
            <a:endParaRPr lang="en-US" altLang="zh-CN" sz="2800" b="1" dirty="0" smtClean="0">
              <a:ea typeface="Songti SC Black" panose="02010800040101010101" charset="-122"/>
              <a:cs typeface="Songti SC Black" panose="020108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solidFill>
              </a:rPr>
              <a:t>目录</a:t>
            </a:r>
          </a:p>
        </p:txBody>
      </p:sp>
      <p:sp>
        <p:nvSpPr>
          <p:cNvPr id="3" name="内容占位符 2"/>
          <p:cNvSpPr>
            <a:spLocks noGrp="1"/>
          </p:cNvSpPr>
          <p:nvPr>
            <p:ph idx="1"/>
          </p:nvPr>
        </p:nvSpPr>
        <p:spPr/>
        <p:txBody>
          <a:bodyPr/>
          <a:lstStyle/>
          <a:p>
            <a:r>
              <a:rPr lang="en-US" altLang="zh-CN" b="0"/>
              <a:t>1.</a:t>
            </a:r>
            <a:r>
              <a:rPr lang="zh-CN" altLang="en-US" b="0"/>
              <a:t>流程图特点及首段写作</a:t>
            </a:r>
          </a:p>
          <a:p>
            <a:r>
              <a:rPr lang="en-US" altLang="zh-CN" b="0"/>
              <a:t>2.</a:t>
            </a:r>
            <a:r>
              <a:rPr lang="zh-CN" altLang="en-US" b="0"/>
              <a:t>流程图词汇及衔接手段</a:t>
            </a:r>
          </a:p>
          <a:p>
            <a:r>
              <a:rPr lang="en-US" altLang="zh-CN" b="0"/>
              <a:t>3.</a:t>
            </a:r>
            <a:r>
              <a:rPr lang="zh-CN" altLang="en-US" b="0"/>
              <a:t>流程图（工序圈）范文分析及主体段练习</a:t>
            </a:r>
          </a:p>
          <a:p>
            <a:r>
              <a:rPr lang="en-US" altLang="zh-CN" b="0"/>
              <a:t>4.</a:t>
            </a:r>
            <a:r>
              <a:rPr lang="zh-CN" altLang="en-US" b="0"/>
              <a:t>流程图（生长图）范文分析及主体段练习</a:t>
            </a:r>
          </a:p>
          <a:p>
            <a:r>
              <a:rPr lang="en-US" altLang="zh-CN" b="0"/>
              <a:t>5.</a:t>
            </a:r>
            <a:r>
              <a:rPr lang="zh-CN" altLang="en-US" b="0"/>
              <a:t>流程图总结段写作</a:t>
            </a:r>
          </a:p>
          <a:p>
            <a:r>
              <a:rPr lang="en-US" altLang="zh-CN" b="0"/>
              <a:t>6.</a:t>
            </a:r>
            <a:r>
              <a:rPr lang="zh-CN" altLang="en-US" b="0"/>
              <a:t>课后作业 流程图写作练习</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38258" y="2043727"/>
            <a:ext cx="8229600" cy="930727"/>
          </a:xfrm>
        </p:spPr>
        <p:txBody>
          <a:bodyPr/>
          <a:lstStyle/>
          <a:p>
            <a:pPr marL="457200" indent="-457200">
              <a:buFont typeface="+mj-lt"/>
              <a:buAutoNum type="arabicPeriod"/>
            </a:pPr>
            <a:r>
              <a:rPr lang="zh-CN" altLang="en-US" sz="2400" dirty="0" smtClean="0"/>
              <a:t> </a:t>
            </a:r>
            <a:r>
              <a:rPr kumimoji="1" lang="en-US" altLang="zh-CN" sz="2400" dirty="0" smtClean="0"/>
              <a:t>Powder</a:t>
            </a:r>
            <a:r>
              <a:rPr kumimoji="1" lang="zh-CN" altLang="en-US" sz="2400" dirty="0" smtClean="0"/>
              <a:t> </a:t>
            </a:r>
            <a:r>
              <a:rPr kumimoji="1" lang="en-US" altLang="zh-CN" sz="2400" dirty="0"/>
              <a:t>is</a:t>
            </a:r>
            <a:r>
              <a:rPr kumimoji="1" lang="zh-CN" altLang="en-US" sz="2400" dirty="0"/>
              <a:t> </a:t>
            </a:r>
            <a:r>
              <a:rPr kumimoji="1" lang="en-US" altLang="zh-CN" sz="2400" dirty="0"/>
              <a:t>placed</a:t>
            </a:r>
            <a:r>
              <a:rPr kumimoji="1" lang="zh-CN" altLang="en-US" sz="2400" dirty="0"/>
              <a:t> </a:t>
            </a:r>
            <a:r>
              <a:rPr kumimoji="1" lang="en-US" altLang="zh-CN" sz="2400" dirty="0"/>
              <a:t>on</a:t>
            </a:r>
            <a:r>
              <a:rPr kumimoji="1" lang="zh-CN" altLang="en-US" sz="2400" dirty="0"/>
              <a:t> </a:t>
            </a:r>
            <a:r>
              <a:rPr kumimoji="1" lang="en-US" altLang="zh-CN" sz="2400" dirty="0"/>
              <a:t>the</a:t>
            </a:r>
            <a:r>
              <a:rPr kumimoji="1" lang="zh-CN" altLang="en-US" sz="2400" dirty="0"/>
              <a:t> </a:t>
            </a:r>
            <a:r>
              <a:rPr kumimoji="1" lang="en-US" altLang="zh-CN" sz="2400" dirty="0"/>
              <a:t>conveyor</a:t>
            </a:r>
            <a:r>
              <a:rPr kumimoji="1" lang="zh-CN" altLang="en-US" sz="2400" dirty="0"/>
              <a:t> </a:t>
            </a:r>
            <a:r>
              <a:rPr kumimoji="1" lang="en-US" altLang="zh-CN" sz="2400" dirty="0"/>
              <a:t>belt.</a:t>
            </a:r>
          </a:p>
          <a:p>
            <a:pPr marL="457200" indent="-457200">
              <a:buFont typeface="+mj-lt"/>
              <a:buAutoNum type="arabicPeriod"/>
            </a:pPr>
            <a:r>
              <a:rPr lang="zh-CN" altLang="en-US" sz="2400" dirty="0" smtClean="0"/>
              <a:t> </a:t>
            </a:r>
            <a:r>
              <a:rPr kumimoji="1" lang="en-US" altLang="zh-CN" sz="2400" dirty="0"/>
              <a:t>Powder</a:t>
            </a:r>
            <a:r>
              <a:rPr kumimoji="1" lang="zh-CN" altLang="en-US" sz="2400" dirty="0"/>
              <a:t> </a:t>
            </a:r>
            <a:r>
              <a:rPr kumimoji="1" lang="en-US" altLang="zh-CN" sz="2400" dirty="0"/>
              <a:t>is</a:t>
            </a:r>
            <a:r>
              <a:rPr kumimoji="1" lang="zh-CN" altLang="en-US" sz="2400" dirty="0"/>
              <a:t> </a:t>
            </a:r>
            <a:r>
              <a:rPr kumimoji="1" lang="en-US" altLang="zh-CN" sz="2400" dirty="0"/>
              <a:t>ground</a:t>
            </a:r>
            <a:r>
              <a:rPr kumimoji="1" lang="zh-CN" altLang="en-US" sz="2400" dirty="0"/>
              <a:t> </a:t>
            </a:r>
            <a:r>
              <a:rPr kumimoji="1" lang="en-US" altLang="zh-CN" sz="2400" dirty="0"/>
              <a:t>by</a:t>
            </a:r>
            <a:r>
              <a:rPr kumimoji="1" lang="zh-CN" altLang="en-US" sz="2400" dirty="0"/>
              <a:t> </a:t>
            </a:r>
            <a:r>
              <a:rPr kumimoji="1" lang="en-US" altLang="zh-CN" sz="2400" dirty="0"/>
              <a:t>the</a:t>
            </a:r>
            <a:r>
              <a:rPr kumimoji="1" lang="zh-CN" altLang="en-US" sz="2400" dirty="0"/>
              <a:t> </a:t>
            </a:r>
            <a:r>
              <a:rPr kumimoji="1" lang="en-US" altLang="zh-CN" sz="2400" dirty="0"/>
              <a:t>grinder</a:t>
            </a:r>
            <a:r>
              <a:rPr kumimoji="1" lang="zh-CN" altLang="en-US" sz="2400" dirty="0"/>
              <a:t> </a:t>
            </a:r>
            <a:r>
              <a:rPr kumimoji="1" lang="en-US" altLang="zh-CN" sz="2400" dirty="0"/>
              <a:t>into</a:t>
            </a:r>
            <a:r>
              <a:rPr kumimoji="1" lang="zh-CN" altLang="en-US" sz="2400" dirty="0"/>
              <a:t> </a:t>
            </a:r>
            <a:r>
              <a:rPr kumimoji="1" lang="en-US" altLang="zh-CN" sz="2400" dirty="0"/>
              <a:t>cement.</a:t>
            </a:r>
          </a:p>
          <a:p>
            <a:pPr marL="457200" indent="-457200">
              <a:buFont typeface="+mj-lt"/>
              <a:buAutoNum type="arabicPeriod"/>
            </a:pPr>
            <a:endParaRPr lang="zh-CN" altLang="en-US" sz="2400" dirty="0"/>
          </a:p>
        </p:txBody>
      </p:sp>
      <p:sp>
        <p:nvSpPr>
          <p:cNvPr id="4" name="文本框 3"/>
          <p:cNvSpPr txBox="1"/>
          <p:nvPr/>
        </p:nvSpPr>
        <p:spPr>
          <a:xfrm>
            <a:off x="3838258" y="3020652"/>
            <a:ext cx="8006216" cy="829945"/>
          </a:xfrm>
          <a:prstGeom prst="rect">
            <a:avLst/>
          </a:prstGeom>
          <a:noFill/>
        </p:spPr>
        <p:txBody>
          <a:bodyPr wrap="square" rtlCol="0">
            <a:spAutoFit/>
          </a:bodyPr>
          <a:lstStyle/>
          <a:p>
            <a:r>
              <a:rPr kumimoji="1" lang="en-US" altLang="zh-CN" sz="2400" b="1" dirty="0" smtClean="0">
                <a:solidFill>
                  <a:srgbClr val="FF9300"/>
                </a:solidFill>
                <a:latin typeface="微软雅黑" charset="0"/>
                <a:ea typeface="微软雅黑" charset="0"/>
                <a:cs typeface="微软雅黑" charset="0"/>
              </a:rPr>
              <a:t>e.g.</a:t>
            </a:r>
            <a:r>
              <a:rPr kumimoji="1" lang="zh-CN" altLang="en-US" sz="2400" b="1" dirty="0" smtClean="0">
                <a:solidFill>
                  <a:srgbClr val="FF9300"/>
                </a:solidFill>
                <a:latin typeface="微软雅黑" charset="0"/>
                <a:ea typeface="微软雅黑" charset="0"/>
                <a:cs typeface="微软雅黑" charset="0"/>
              </a:rPr>
              <a:t> </a:t>
            </a:r>
            <a:r>
              <a:rPr kumimoji="1" lang="en-US" altLang="zh-CN" sz="2400" b="1" dirty="0" smtClean="0">
                <a:solidFill>
                  <a:srgbClr val="FF9300"/>
                </a:solidFill>
                <a:latin typeface="微软雅黑" charset="0"/>
                <a:ea typeface="微软雅黑" charset="0"/>
                <a:cs typeface="微软雅黑" charset="0"/>
              </a:rPr>
              <a:t>Powder</a:t>
            </a:r>
            <a:r>
              <a:rPr kumimoji="1" lang="zh-CN" altLang="en-US" sz="2400" b="1" dirty="0" smtClean="0">
                <a:solidFill>
                  <a:srgbClr val="FF9300"/>
                </a:solidFill>
                <a:latin typeface="微软雅黑" charset="0"/>
                <a:ea typeface="微软雅黑" charset="0"/>
                <a:cs typeface="微软雅黑" charset="0"/>
              </a:rPr>
              <a:t> </a:t>
            </a:r>
            <a:r>
              <a:rPr kumimoji="1" lang="en-US" altLang="zh-CN" sz="2400" b="1" dirty="0" smtClean="0">
                <a:solidFill>
                  <a:srgbClr val="FF9300"/>
                </a:solidFill>
                <a:latin typeface="微软雅黑" charset="0"/>
                <a:ea typeface="微软雅黑" charset="0"/>
                <a:cs typeface="微软雅黑" charset="0"/>
              </a:rPr>
              <a:t>is</a:t>
            </a:r>
            <a:r>
              <a:rPr kumimoji="1" lang="zh-CN" altLang="en-US" sz="2400" b="1" dirty="0" smtClean="0">
                <a:solidFill>
                  <a:srgbClr val="FF9300"/>
                </a:solidFill>
                <a:latin typeface="微软雅黑" charset="0"/>
                <a:ea typeface="微软雅黑" charset="0"/>
                <a:cs typeface="微软雅黑" charset="0"/>
              </a:rPr>
              <a:t> </a:t>
            </a:r>
            <a:r>
              <a:rPr kumimoji="1" lang="en-US" altLang="zh-CN" sz="2400" b="1" dirty="0" smtClean="0">
                <a:solidFill>
                  <a:srgbClr val="FF9300"/>
                </a:solidFill>
                <a:latin typeface="微软雅黑" charset="0"/>
                <a:ea typeface="微软雅黑" charset="0"/>
                <a:cs typeface="微软雅黑" charset="0"/>
              </a:rPr>
              <a:t>placed</a:t>
            </a:r>
            <a:r>
              <a:rPr kumimoji="1" lang="zh-CN" altLang="en-US" sz="2400" b="1" dirty="0" smtClean="0">
                <a:solidFill>
                  <a:srgbClr val="FF9300"/>
                </a:solidFill>
                <a:latin typeface="微软雅黑" charset="0"/>
                <a:ea typeface="微软雅黑" charset="0"/>
                <a:cs typeface="微软雅黑" charset="0"/>
              </a:rPr>
              <a:t> </a:t>
            </a:r>
            <a:r>
              <a:rPr kumimoji="1" lang="en-US" altLang="zh-CN" sz="2400" b="1" dirty="0" smtClean="0">
                <a:solidFill>
                  <a:srgbClr val="FF9300"/>
                </a:solidFill>
                <a:latin typeface="微软雅黑" charset="0"/>
                <a:ea typeface="微软雅黑" charset="0"/>
                <a:cs typeface="微软雅黑" charset="0"/>
              </a:rPr>
              <a:t>on</a:t>
            </a:r>
            <a:r>
              <a:rPr kumimoji="1" lang="zh-CN" altLang="en-US" sz="2400" b="1" dirty="0" smtClean="0">
                <a:solidFill>
                  <a:srgbClr val="FF9300"/>
                </a:solidFill>
                <a:latin typeface="微软雅黑" charset="0"/>
                <a:ea typeface="微软雅黑" charset="0"/>
                <a:cs typeface="微软雅黑" charset="0"/>
              </a:rPr>
              <a:t> </a:t>
            </a:r>
            <a:r>
              <a:rPr kumimoji="1" lang="en-US" altLang="zh-CN" sz="2400" b="1" dirty="0" smtClean="0">
                <a:solidFill>
                  <a:srgbClr val="FF9300"/>
                </a:solidFill>
                <a:latin typeface="微软雅黑" charset="0"/>
                <a:ea typeface="微软雅黑" charset="0"/>
                <a:cs typeface="微软雅黑" charset="0"/>
              </a:rPr>
              <a:t>the</a:t>
            </a:r>
            <a:r>
              <a:rPr kumimoji="1" lang="zh-CN" altLang="en-US" sz="2400" b="1" dirty="0" smtClean="0">
                <a:solidFill>
                  <a:srgbClr val="FF9300"/>
                </a:solidFill>
                <a:latin typeface="微软雅黑" charset="0"/>
                <a:ea typeface="微软雅黑" charset="0"/>
                <a:cs typeface="微软雅黑" charset="0"/>
              </a:rPr>
              <a:t> </a:t>
            </a:r>
            <a:r>
              <a:rPr kumimoji="1" lang="en-US" altLang="zh-CN" sz="2400" b="1" dirty="0" smtClean="0">
                <a:solidFill>
                  <a:srgbClr val="FF9300"/>
                </a:solidFill>
                <a:latin typeface="微软雅黑" charset="0"/>
                <a:ea typeface="微软雅黑" charset="0"/>
                <a:cs typeface="微软雅黑" charset="0"/>
              </a:rPr>
              <a:t>conveyor</a:t>
            </a:r>
            <a:r>
              <a:rPr kumimoji="1" lang="zh-CN" altLang="en-US" sz="2400" b="1" dirty="0" smtClean="0">
                <a:solidFill>
                  <a:srgbClr val="FF9300"/>
                </a:solidFill>
                <a:latin typeface="微软雅黑" charset="0"/>
                <a:ea typeface="微软雅黑" charset="0"/>
                <a:cs typeface="微软雅黑" charset="0"/>
              </a:rPr>
              <a:t> </a:t>
            </a:r>
            <a:r>
              <a:rPr kumimoji="1" lang="en-US" altLang="zh-CN" sz="2400" b="1" dirty="0" smtClean="0">
                <a:solidFill>
                  <a:srgbClr val="FF9300"/>
                </a:solidFill>
                <a:latin typeface="微软雅黑" charset="0"/>
                <a:ea typeface="微软雅黑" charset="0"/>
                <a:cs typeface="微软雅黑" charset="0"/>
              </a:rPr>
              <a:t>belt,</a:t>
            </a:r>
            <a:r>
              <a:rPr kumimoji="1" lang="zh-CN" altLang="en-US" sz="2400" b="1" dirty="0" smtClean="0">
                <a:solidFill>
                  <a:srgbClr val="FF9300"/>
                </a:solidFill>
                <a:latin typeface="微软雅黑" charset="0"/>
                <a:ea typeface="微软雅黑" charset="0"/>
                <a:cs typeface="微软雅黑" charset="0"/>
              </a:rPr>
              <a:t> </a:t>
            </a:r>
            <a:r>
              <a:rPr kumimoji="1" lang="en-US" altLang="zh-CN" sz="2400" b="1" dirty="0" smtClean="0">
                <a:solidFill>
                  <a:srgbClr val="FF0000"/>
                </a:solidFill>
                <a:latin typeface="微软雅黑" charset="0"/>
                <a:ea typeface="微软雅黑" charset="0"/>
                <a:cs typeface="微软雅黑" charset="0"/>
              </a:rPr>
              <a:t>before</a:t>
            </a:r>
            <a:r>
              <a:rPr kumimoji="1" lang="zh-CN" altLang="en-US" sz="2400" b="1" dirty="0" smtClean="0">
                <a:solidFill>
                  <a:srgbClr val="FF0000"/>
                </a:solidFill>
                <a:latin typeface="微软雅黑" charset="0"/>
                <a:ea typeface="微软雅黑" charset="0"/>
                <a:cs typeface="微软雅黑" charset="0"/>
              </a:rPr>
              <a:t> </a:t>
            </a:r>
            <a:r>
              <a:rPr kumimoji="1" lang="en-US" altLang="zh-CN" sz="2400" b="1" dirty="0" smtClean="0">
                <a:solidFill>
                  <a:srgbClr val="FF9300"/>
                </a:solidFill>
                <a:latin typeface="微软雅黑" charset="0"/>
                <a:ea typeface="微软雅黑" charset="0"/>
                <a:cs typeface="微软雅黑" charset="0"/>
              </a:rPr>
              <a:t>being</a:t>
            </a:r>
            <a:r>
              <a:rPr kumimoji="1" lang="zh-CN" altLang="en-US" sz="2400" b="1" dirty="0" smtClean="0">
                <a:solidFill>
                  <a:srgbClr val="FF9300"/>
                </a:solidFill>
                <a:latin typeface="微软雅黑" charset="0"/>
                <a:ea typeface="微软雅黑" charset="0"/>
                <a:cs typeface="微软雅黑" charset="0"/>
              </a:rPr>
              <a:t> </a:t>
            </a:r>
            <a:r>
              <a:rPr kumimoji="1" lang="en-US" altLang="zh-CN" sz="2400" b="1" dirty="0" smtClean="0">
                <a:solidFill>
                  <a:srgbClr val="FF9300"/>
                </a:solidFill>
                <a:latin typeface="微软雅黑" charset="0"/>
                <a:ea typeface="微软雅黑" charset="0"/>
                <a:cs typeface="微软雅黑" charset="0"/>
              </a:rPr>
              <a:t>ground</a:t>
            </a:r>
            <a:r>
              <a:rPr kumimoji="1" lang="zh-CN" altLang="en-US" sz="2400" b="1" dirty="0" smtClean="0">
                <a:solidFill>
                  <a:srgbClr val="FF9300"/>
                </a:solidFill>
                <a:latin typeface="微软雅黑" charset="0"/>
                <a:ea typeface="微软雅黑" charset="0"/>
                <a:cs typeface="微软雅黑" charset="0"/>
              </a:rPr>
              <a:t> </a:t>
            </a:r>
            <a:r>
              <a:rPr kumimoji="1" lang="en-US" altLang="zh-CN" sz="2400" b="1" dirty="0" smtClean="0">
                <a:solidFill>
                  <a:srgbClr val="FF9300"/>
                </a:solidFill>
                <a:latin typeface="微软雅黑" charset="0"/>
                <a:ea typeface="微软雅黑" charset="0"/>
                <a:cs typeface="微软雅黑" charset="0"/>
              </a:rPr>
              <a:t>by</a:t>
            </a:r>
            <a:r>
              <a:rPr kumimoji="1" lang="zh-CN" altLang="en-US" sz="2400" b="1" dirty="0" smtClean="0">
                <a:solidFill>
                  <a:srgbClr val="FF9300"/>
                </a:solidFill>
                <a:latin typeface="微软雅黑" charset="0"/>
                <a:ea typeface="微软雅黑" charset="0"/>
                <a:cs typeface="微软雅黑" charset="0"/>
              </a:rPr>
              <a:t> </a:t>
            </a:r>
            <a:r>
              <a:rPr kumimoji="1" lang="en-US" altLang="zh-CN" sz="2400" b="1" dirty="0" smtClean="0">
                <a:solidFill>
                  <a:srgbClr val="FF9300"/>
                </a:solidFill>
                <a:latin typeface="微软雅黑" charset="0"/>
                <a:ea typeface="微软雅黑" charset="0"/>
                <a:cs typeface="微软雅黑" charset="0"/>
              </a:rPr>
              <a:t>the</a:t>
            </a:r>
            <a:r>
              <a:rPr kumimoji="1" lang="zh-CN" altLang="en-US" sz="2400" b="1" dirty="0" smtClean="0">
                <a:solidFill>
                  <a:srgbClr val="FF9300"/>
                </a:solidFill>
                <a:latin typeface="微软雅黑" charset="0"/>
                <a:ea typeface="微软雅黑" charset="0"/>
                <a:cs typeface="微软雅黑" charset="0"/>
              </a:rPr>
              <a:t> </a:t>
            </a:r>
            <a:r>
              <a:rPr kumimoji="1" lang="en-US" altLang="zh-CN" sz="2400" b="1" dirty="0" smtClean="0">
                <a:solidFill>
                  <a:srgbClr val="FF9300"/>
                </a:solidFill>
                <a:latin typeface="微软雅黑" charset="0"/>
                <a:ea typeface="微软雅黑" charset="0"/>
                <a:cs typeface="微软雅黑" charset="0"/>
              </a:rPr>
              <a:t>grinder</a:t>
            </a:r>
            <a:r>
              <a:rPr kumimoji="1" lang="zh-CN" altLang="en-US" sz="2400" b="1" dirty="0" smtClean="0">
                <a:solidFill>
                  <a:srgbClr val="FF9300"/>
                </a:solidFill>
                <a:latin typeface="微软雅黑" charset="0"/>
                <a:ea typeface="微软雅黑" charset="0"/>
                <a:cs typeface="微软雅黑" charset="0"/>
              </a:rPr>
              <a:t> </a:t>
            </a:r>
            <a:r>
              <a:rPr kumimoji="1" lang="en-US" altLang="zh-CN" sz="2400" b="1" dirty="0" smtClean="0">
                <a:solidFill>
                  <a:srgbClr val="FF9300"/>
                </a:solidFill>
                <a:latin typeface="微软雅黑" charset="0"/>
                <a:ea typeface="微软雅黑" charset="0"/>
                <a:cs typeface="微软雅黑" charset="0"/>
              </a:rPr>
              <a:t>into</a:t>
            </a:r>
            <a:r>
              <a:rPr kumimoji="1" lang="zh-CN" altLang="en-US" sz="2400" b="1" dirty="0" smtClean="0">
                <a:solidFill>
                  <a:srgbClr val="FF9300"/>
                </a:solidFill>
                <a:latin typeface="微软雅黑" charset="0"/>
                <a:ea typeface="微软雅黑" charset="0"/>
                <a:cs typeface="微软雅黑" charset="0"/>
              </a:rPr>
              <a:t> </a:t>
            </a:r>
            <a:r>
              <a:rPr kumimoji="1" lang="en-US" altLang="zh-CN" sz="2400" b="1" dirty="0" smtClean="0">
                <a:solidFill>
                  <a:srgbClr val="FF9300"/>
                </a:solidFill>
                <a:latin typeface="微软雅黑" charset="0"/>
                <a:ea typeface="微软雅黑" charset="0"/>
                <a:cs typeface="微软雅黑" charset="0"/>
              </a:rPr>
              <a:t>cement.</a:t>
            </a:r>
            <a:r>
              <a:rPr kumimoji="1" lang="zh-CN" altLang="en-US" sz="2400" b="1" dirty="0" smtClean="0">
                <a:solidFill>
                  <a:srgbClr val="FF9300"/>
                </a:solidFill>
                <a:latin typeface="微软雅黑" charset="0"/>
                <a:ea typeface="微软雅黑" charset="0"/>
                <a:cs typeface="微软雅黑" charset="0"/>
              </a:rPr>
              <a:t> （分词结构）</a:t>
            </a:r>
            <a:endParaRPr kumimoji="1" lang="zh-CN" altLang="en-US" sz="2400" b="1" dirty="0">
              <a:solidFill>
                <a:srgbClr val="FF9300"/>
              </a:solidFill>
              <a:latin typeface="微软雅黑" charset="0"/>
              <a:ea typeface="微软雅黑" charset="0"/>
              <a:cs typeface="微软雅黑" charset="0"/>
            </a:endParaRPr>
          </a:p>
        </p:txBody>
      </p:sp>
      <p:sp>
        <p:nvSpPr>
          <p:cNvPr id="5" name="文本框 4"/>
          <p:cNvSpPr txBox="1"/>
          <p:nvPr/>
        </p:nvSpPr>
        <p:spPr>
          <a:xfrm>
            <a:off x="3838258" y="4121219"/>
            <a:ext cx="5641975" cy="829945"/>
          </a:xfrm>
          <a:prstGeom prst="rect">
            <a:avLst/>
          </a:prstGeom>
          <a:noFill/>
        </p:spPr>
        <p:txBody>
          <a:bodyPr wrap="none" rtlCol="0">
            <a:spAutoFit/>
          </a:bodyPr>
          <a:lstStyle/>
          <a:p>
            <a:r>
              <a:rPr kumimoji="1" lang="en-US" altLang="zh-CN" sz="2400" dirty="0" smtClean="0">
                <a:latin typeface="微软雅黑" charset="0"/>
                <a:ea typeface="微软雅黑" charset="0"/>
                <a:cs typeface="Times New Roman" panose="02020503050405090304" charset="0"/>
              </a:rPr>
              <a:t>1.</a:t>
            </a:r>
            <a:r>
              <a:rPr kumimoji="1" lang="zh-CN" altLang="en-US" sz="2400" dirty="0" smtClean="0">
                <a:latin typeface="微软雅黑" charset="0"/>
                <a:ea typeface="微软雅黑" charset="0"/>
                <a:cs typeface="Times New Roman" panose="02020503050405090304" charset="0"/>
              </a:rPr>
              <a:t> </a:t>
            </a:r>
            <a:r>
              <a:rPr kumimoji="1" lang="en-US" altLang="zh-CN" sz="2400" dirty="0" smtClean="0">
                <a:latin typeface="微软雅黑" charset="0"/>
                <a:ea typeface="微软雅黑" charset="0"/>
                <a:cs typeface="Arial" panose="020B0604020202090204" pitchFamily="34" charset="0"/>
              </a:rPr>
              <a:t>The</a:t>
            </a:r>
            <a:r>
              <a:rPr kumimoji="1" lang="zh-CN" altLang="en-US" sz="2400" dirty="0" smtClean="0">
                <a:latin typeface="微软雅黑" charset="0"/>
                <a:ea typeface="微软雅黑" charset="0"/>
                <a:cs typeface="Arial" panose="020B0604020202090204" pitchFamily="34" charset="0"/>
              </a:rPr>
              <a:t> </a:t>
            </a:r>
            <a:r>
              <a:rPr kumimoji="1" lang="en-US" altLang="zh-CN" sz="2400" dirty="0" smtClean="0">
                <a:latin typeface="微软雅黑" charset="0"/>
                <a:ea typeface="微软雅黑" charset="0"/>
                <a:cs typeface="Arial" panose="020B0604020202090204" pitchFamily="34" charset="0"/>
              </a:rPr>
              <a:t>mixture</a:t>
            </a:r>
            <a:r>
              <a:rPr kumimoji="1" lang="zh-CN" altLang="en-US" sz="2400" dirty="0" smtClean="0">
                <a:latin typeface="微软雅黑" charset="0"/>
                <a:ea typeface="微软雅黑" charset="0"/>
                <a:cs typeface="Arial" panose="020B0604020202090204" pitchFamily="34" charset="0"/>
              </a:rPr>
              <a:t> </a:t>
            </a:r>
            <a:r>
              <a:rPr kumimoji="1" lang="en-US" altLang="zh-CN" sz="2400" dirty="0" smtClean="0">
                <a:latin typeface="微软雅黑" charset="0"/>
                <a:ea typeface="微软雅黑" charset="0"/>
                <a:cs typeface="Arial" panose="020B0604020202090204" pitchFamily="34" charset="0"/>
              </a:rPr>
              <a:t>is</a:t>
            </a:r>
            <a:r>
              <a:rPr kumimoji="1" lang="zh-CN" altLang="en-US" sz="2400" dirty="0" smtClean="0">
                <a:latin typeface="微软雅黑" charset="0"/>
                <a:ea typeface="微软雅黑" charset="0"/>
                <a:cs typeface="Arial" panose="020B0604020202090204" pitchFamily="34" charset="0"/>
              </a:rPr>
              <a:t> </a:t>
            </a:r>
            <a:r>
              <a:rPr kumimoji="1" lang="en-US" altLang="zh-CN" sz="2400" dirty="0" smtClean="0">
                <a:latin typeface="微软雅黑" charset="0"/>
                <a:ea typeface="微软雅黑" charset="0"/>
                <a:cs typeface="Arial" panose="020B0604020202090204" pitchFamily="34" charset="0"/>
              </a:rPr>
              <a:t>sent</a:t>
            </a:r>
            <a:r>
              <a:rPr kumimoji="1" lang="zh-CN" altLang="en-US" sz="2400" dirty="0" smtClean="0">
                <a:latin typeface="微软雅黑" charset="0"/>
                <a:ea typeface="微软雅黑" charset="0"/>
                <a:cs typeface="Arial" panose="020B0604020202090204" pitchFamily="34" charset="0"/>
              </a:rPr>
              <a:t> </a:t>
            </a:r>
            <a:r>
              <a:rPr kumimoji="1" lang="en-US" altLang="zh-CN" sz="2400" dirty="0" smtClean="0">
                <a:latin typeface="微软雅黑" charset="0"/>
                <a:ea typeface="微软雅黑" charset="0"/>
                <a:cs typeface="Arial" panose="020B0604020202090204" pitchFamily="34" charset="0"/>
              </a:rPr>
              <a:t>to</a:t>
            </a:r>
            <a:r>
              <a:rPr kumimoji="1" lang="zh-CN" altLang="en-US" sz="2400" dirty="0" smtClean="0">
                <a:latin typeface="微软雅黑" charset="0"/>
                <a:ea typeface="微软雅黑" charset="0"/>
                <a:cs typeface="Arial" panose="020B0604020202090204" pitchFamily="34" charset="0"/>
              </a:rPr>
              <a:t> </a:t>
            </a:r>
            <a:r>
              <a:rPr kumimoji="1" lang="en-US" altLang="zh-CN" sz="2400" dirty="0" smtClean="0">
                <a:latin typeface="微软雅黑" charset="0"/>
                <a:ea typeface="微软雅黑" charset="0"/>
                <a:cs typeface="Arial" panose="020B0604020202090204" pitchFamily="34" charset="0"/>
              </a:rPr>
              <a:t>the</a:t>
            </a:r>
            <a:r>
              <a:rPr kumimoji="1" lang="zh-CN" altLang="en-US" sz="2400" dirty="0" smtClean="0">
                <a:latin typeface="微软雅黑" charset="0"/>
                <a:ea typeface="微软雅黑" charset="0"/>
                <a:cs typeface="Arial" panose="020B0604020202090204" pitchFamily="34" charset="0"/>
              </a:rPr>
              <a:t> </a:t>
            </a:r>
            <a:r>
              <a:rPr kumimoji="1" lang="en-US" altLang="zh-CN" sz="2400" dirty="0" smtClean="0">
                <a:latin typeface="微软雅黑" charset="0"/>
                <a:ea typeface="微软雅黑" charset="0"/>
                <a:cs typeface="Arial" panose="020B0604020202090204" pitchFamily="34" charset="0"/>
              </a:rPr>
              <a:t>rotating</a:t>
            </a:r>
            <a:r>
              <a:rPr kumimoji="1" lang="zh-CN" altLang="en-US" sz="2400" dirty="0" smtClean="0">
                <a:latin typeface="微软雅黑" charset="0"/>
                <a:ea typeface="微软雅黑" charset="0"/>
                <a:cs typeface="Arial" panose="020B0604020202090204" pitchFamily="34" charset="0"/>
              </a:rPr>
              <a:t> </a:t>
            </a:r>
            <a:r>
              <a:rPr kumimoji="1" lang="en-US" altLang="zh-CN" sz="2400" dirty="0" smtClean="0">
                <a:latin typeface="微软雅黑" charset="0"/>
                <a:ea typeface="微软雅黑" charset="0"/>
                <a:cs typeface="Arial" panose="020B0604020202090204" pitchFamily="34" charset="0"/>
              </a:rPr>
              <a:t>heater.</a:t>
            </a:r>
          </a:p>
          <a:p>
            <a:r>
              <a:rPr kumimoji="1" lang="en-US" altLang="zh-CN" sz="2400" dirty="0" smtClean="0">
                <a:latin typeface="微软雅黑" charset="0"/>
                <a:ea typeface="微软雅黑" charset="0"/>
                <a:cs typeface="Arial" panose="020B0604020202090204" pitchFamily="34" charset="0"/>
              </a:rPr>
              <a:t>2.</a:t>
            </a:r>
            <a:r>
              <a:rPr kumimoji="1" lang="zh-CN" altLang="en-US" sz="2400" dirty="0" smtClean="0">
                <a:latin typeface="微软雅黑" charset="0"/>
                <a:ea typeface="微软雅黑" charset="0"/>
                <a:cs typeface="Arial" panose="020B0604020202090204" pitchFamily="34" charset="0"/>
              </a:rPr>
              <a:t> </a:t>
            </a:r>
            <a:r>
              <a:rPr kumimoji="1" lang="en-US" altLang="zh-CN" sz="2400" dirty="0" smtClean="0">
                <a:latin typeface="微软雅黑" charset="0"/>
                <a:ea typeface="微软雅黑" charset="0"/>
                <a:cs typeface="Arial" panose="020B0604020202090204" pitchFamily="34" charset="0"/>
              </a:rPr>
              <a:t>The</a:t>
            </a:r>
            <a:r>
              <a:rPr kumimoji="1" lang="zh-CN" altLang="en-US" sz="2400" dirty="0" smtClean="0">
                <a:latin typeface="微软雅黑" charset="0"/>
                <a:ea typeface="微软雅黑" charset="0"/>
                <a:cs typeface="Arial" panose="020B0604020202090204" pitchFamily="34" charset="0"/>
              </a:rPr>
              <a:t> </a:t>
            </a:r>
            <a:r>
              <a:rPr kumimoji="1" lang="en-US" altLang="zh-CN" sz="2400" dirty="0" smtClean="0">
                <a:latin typeface="微软雅黑" charset="0"/>
                <a:ea typeface="微软雅黑" charset="0"/>
                <a:cs typeface="Arial" panose="020B0604020202090204" pitchFamily="34" charset="0"/>
              </a:rPr>
              <a:t>mixture</a:t>
            </a:r>
            <a:r>
              <a:rPr kumimoji="1" lang="zh-CN" altLang="en-US" sz="2400" dirty="0" smtClean="0">
                <a:latin typeface="微软雅黑" charset="0"/>
                <a:ea typeface="微软雅黑" charset="0"/>
                <a:cs typeface="Arial" panose="020B0604020202090204" pitchFamily="34" charset="0"/>
              </a:rPr>
              <a:t> </a:t>
            </a:r>
            <a:r>
              <a:rPr kumimoji="1" lang="en-US" altLang="zh-CN" sz="2400" dirty="0" smtClean="0">
                <a:latin typeface="微软雅黑" charset="0"/>
                <a:ea typeface="微软雅黑" charset="0"/>
                <a:cs typeface="Arial" panose="020B0604020202090204" pitchFamily="34" charset="0"/>
              </a:rPr>
              <a:t>is</a:t>
            </a:r>
            <a:r>
              <a:rPr kumimoji="1" lang="zh-CN" altLang="en-US" sz="2400" dirty="0" smtClean="0">
                <a:latin typeface="微软雅黑" charset="0"/>
                <a:ea typeface="微软雅黑" charset="0"/>
                <a:cs typeface="Arial" panose="020B0604020202090204" pitchFamily="34" charset="0"/>
              </a:rPr>
              <a:t> </a:t>
            </a:r>
            <a:r>
              <a:rPr kumimoji="1" lang="en-US" altLang="zh-CN" sz="2400" dirty="0" smtClean="0">
                <a:latin typeface="微软雅黑" charset="0"/>
                <a:ea typeface="微软雅黑" charset="0"/>
                <a:cs typeface="Arial" panose="020B0604020202090204" pitchFamily="34" charset="0"/>
              </a:rPr>
              <a:t>heated</a:t>
            </a:r>
            <a:r>
              <a:rPr kumimoji="1" lang="zh-CN" altLang="en-US" sz="2400" dirty="0" smtClean="0">
                <a:latin typeface="微软雅黑" charset="0"/>
                <a:ea typeface="微软雅黑" charset="0"/>
                <a:cs typeface="Arial" panose="020B0604020202090204" pitchFamily="34" charset="0"/>
              </a:rPr>
              <a:t> </a:t>
            </a:r>
            <a:r>
              <a:rPr kumimoji="1" lang="en-US" altLang="zh-CN" sz="2400" dirty="0" smtClean="0">
                <a:latin typeface="微软雅黑" charset="0"/>
                <a:ea typeface="微软雅黑" charset="0"/>
                <a:cs typeface="Arial" panose="020B0604020202090204" pitchFamily="34" charset="0"/>
              </a:rPr>
              <a:t>and</a:t>
            </a:r>
            <a:r>
              <a:rPr kumimoji="1" lang="zh-CN" altLang="en-US" sz="2400" dirty="0" smtClean="0">
                <a:latin typeface="微软雅黑" charset="0"/>
                <a:ea typeface="微软雅黑" charset="0"/>
                <a:cs typeface="Arial" panose="020B0604020202090204" pitchFamily="34" charset="0"/>
              </a:rPr>
              <a:t> </a:t>
            </a:r>
            <a:r>
              <a:rPr kumimoji="1" lang="en-US" altLang="zh-CN" sz="2400" dirty="0" smtClean="0">
                <a:latin typeface="微软雅黑" charset="0"/>
                <a:ea typeface="微软雅黑" charset="0"/>
                <a:cs typeface="Arial" panose="020B0604020202090204" pitchFamily="34" charset="0"/>
              </a:rPr>
              <a:t>rotated.</a:t>
            </a:r>
            <a:endParaRPr kumimoji="1" lang="zh-CN" altLang="en-US" sz="2400" dirty="0">
              <a:latin typeface="微软雅黑" charset="0"/>
              <a:ea typeface="微软雅黑" charset="0"/>
              <a:cs typeface="Times New Roman" panose="02020503050405090304" charset="0"/>
            </a:endParaRPr>
          </a:p>
        </p:txBody>
      </p:sp>
      <p:sp>
        <p:nvSpPr>
          <p:cNvPr id="6" name="文本框 5"/>
          <p:cNvSpPr txBox="1"/>
          <p:nvPr/>
        </p:nvSpPr>
        <p:spPr>
          <a:xfrm>
            <a:off x="3838258" y="5098144"/>
            <a:ext cx="7919720" cy="829945"/>
          </a:xfrm>
          <a:prstGeom prst="rect">
            <a:avLst/>
          </a:prstGeom>
          <a:noFill/>
        </p:spPr>
        <p:txBody>
          <a:bodyPr wrap="none" rtlCol="0">
            <a:spAutoFit/>
          </a:bodyPr>
          <a:lstStyle/>
          <a:p>
            <a:r>
              <a:rPr kumimoji="1" lang="en-US" altLang="zh-CN" sz="2400" b="1" dirty="0" smtClean="0">
                <a:solidFill>
                  <a:srgbClr val="FF9300"/>
                </a:solidFill>
                <a:latin typeface="微软雅黑" charset="0"/>
                <a:ea typeface="微软雅黑" charset="0"/>
                <a:cs typeface="微软雅黑" charset="0"/>
              </a:rPr>
              <a:t>e.g.</a:t>
            </a:r>
            <a:r>
              <a:rPr kumimoji="1" lang="zh-CN" altLang="en-US" sz="2400" b="1" dirty="0" smtClean="0">
                <a:solidFill>
                  <a:srgbClr val="FF9300"/>
                </a:solidFill>
                <a:latin typeface="微软雅黑" charset="0"/>
                <a:ea typeface="微软雅黑" charset="0"/>
                <a:cs typeface="微软雅黑" charset="0"/>
              </a:rPr>
              <a:t> </a:t>
            </a:r>
            <a:r>
              <a:rPr kumimoji="1" lang="en-US" altLang="zh-CN" sz="2400" b="1" dirty="0" smtClean="0">
                <a:solidFill>
                  <a:srgbClr val="FF9300"/>
                </a:solidFill>
                <a:latin typeface="微软雅黑" charset="0"/>
                <a:ea typeface="微软雅黑" charset="0"/>
                <a:cs typeface="微软雅黑" charset="0"/>
              </a:rPr>
              <a:t>The</a:t>
            </a:r>
            <a:r>
              <a:rPr kumimoji="1" lang="zh-CN" altLang="en-US" sz="2400" b="1" dirty="0" smtClean="0">
                <a:solidFill>
                  <a:srgbClr val="FF9300"/>
                </a:solidFill>
                <a:latin typeface="微软雅黑" charset="0"/>
                <a:ea typeface="微软雅黑" charset="0"/>
                <a:cs typeface="微软雅黑" charset="0"/>
              </a:rPr>
              <a:t> </a:t>
            </a:r>
            <a:r>
              <a:rPr kumimoji="1" lang="en-US" altLang="zh-CN" sz="2400" b="1" dirty="0" smtClean="0">
                <a:solidFill>
                  <a:srgbClr val="FF9300"/>
                </a:solidFill>
                <a:latin typeface="微软雅黑" charset="0"/>
                <a:ea typeface="微软雅黑" charset="0"/>
                <a:cs typeface="微软雅黑" charset="0"/>
              </a:rPr>
              <a:t>mixture</a:t>
            </a:r>
            <a:r>
              <a:rPr kumimoji="1" lang="zh-CN" altLang="en-US" sz="2400" b="1" dirty="0" smtClean="0">
                <a:solidFill>
                  <a:srgbClr val="FF9300"/>
                </a:solidFill>
                <a:latin typeface="微软雅黑" charset="0"/>
                <a:ea typeface="微软雅黑" charset="0"/>
                <a:cs typeface="微软雅黑" charset="0"/>
              </a:rPr>
              <a:t> </a:t>
            </a:r>
            <a:r>
              <a:rPr kumimoji="1" lang="en-US" altLang="zh-CN" sz="2400" b="1" dirty="0" smtClean="0">
                <a:solidFill>
                  <a:srgbClr val="FF9300"/>
                </a:solidFill>
                <a:latin typeface="微软雅黑" charset="0"/>
                <a:ea typeface="微软雅黑" charset="0"/>
                <a:cs typeface="微软雅黑" charset="0"/>
              </a:rPr>
              <a:t>is</a:t>
            </a:r>
            <a:r>
              <a:rPr kumimoji="1" lang="zh-CN" altLang="en-US" sz="2400" b="1" dirty="0" smtClean="0">
                <a:solidFill>
                  <a:srgbClr val="FF9300"/>
                </a:solidFill>
                <a:latin typeface="微软雅黑" charset="0"/>
                <a:ea typeface="微软雅黑" charset="0"/>
                <a:cs typeface="微软雅黑" charset="0"/>
              </a:rPr>
              <a:t> </a:t>
            </a:r>
            <a:r>
              <a:rPr kumimoji="1" lang="en-US" altLang="zh-CN" sz="2400" b="1" dirty="0" smtClean="0">
                <a:solidFill>
                  <a:srgbClr val="FF9300"/>
                </a:solidFill>
                <a:latin typeface="微软雅黑" charset="0"/>
                <a:ea typeface="微软雅黑" charset="0"/>
                <a:cs typeface="微软雅黑" charset="0"/>
              </a:rPr>
              <a:t>sent</a:t>
            </a:r>
            <a:r>
              <a:rPr kumimoji="1" lang="zh-CN" altLang="en-US" sz="2400" b="1" dirty="0" smtClean="0">
                <a:solidFill>
                  <a:srgbClr val="FF9300"/>
                </a:solidFill>
                <a:latin typeface="微软雅黑" charset="0"/>
                <a:ea typeface="微软雅黑" charset="0"/>
                <a:cs typeface="微软雅黑" charset="0"/>
              </a:rPr>
              <a:t> </a:t>
            </a:r>
            <a:r>
              <a:rPr kumimoji="1" lang="en-US" altLang="zh-CN" sz="2400" b="1" dirty="0" smtClean="0">
                <a:solidFill>
                  <a:srgbClr val="FF9300"/>
                </a:solidFill>
                <a:latin typeface="微软雅黑" charset="0"/>
                <a:ea typeface="微软雅黑" charset="0"/>
                <a:cs typeface="微软雅黑" charset="0"/>
              </a:rPr>
              <a:t>to</a:t>
            </a:r>
            <a:r>
              <a:rPr kumimoji="1" lang="zh-CN" altLang="en-US" sz="2400" b="1" dirty="0" smtClean="0">
                <a:solidFill>
                  <a:srgbClr val="FF9300"/>
                </a:solidFill>
                <a:latin typeface="微软雅黑" charset="0"/>
                <a:ea typeface="微软雅黑" charset="0"/>
                <a:cs typeface="微软雅黑" charset="0"/>
              </a:rPr>
              <a:t> </a:t>
            </a:r>
            <a:r>
              <a:rPr kumimoji="1" lang="en-US" altLang="zh-CN" sz="2400" b="1" dirty="0" smtClean="0">
                <a:solidFill>
                  <a:srgbClr val="FF9300"/>
                </a:solidFill>
                <a:latin typeface="微软雅黑" charset="0"/>
                <a:ea typeface="微软雅黑" charset="0"/>
                <a:cs typeface="微软雅黑" charset="0"/>
              </a:rPr>
              <a:t>the</a:t>
            </a:r>
            <a:r>
              <a:rPr kumimoji="1" lang="zh-CN" altLang="en-US" sz="2400" b="1" dirty="0" smtClean="0">
                <a:solidFill>
                  <a:srgbClr val="FF9300"/>
                </a:solidFill>
                <a:latin typeface="微软雅黑" charset="0"/>
                <a:ea typeface="微软雅黑" charset="0"/>
                <a:cs typeface="微软雅黑" charset="0"/>
              </a:rPr>
              <a:t> </a:t>
            </a:r>
            <a:r>
              <a:rPr kumimoji="1" lang="en-US" altLang="zh-CN" sz="2400" b="1" dirty="0" smtClean="0">
                <a:solidFill>
                  <a:srgbClr val="FF9300"/>
                </a:solidFill>
                <a:latin typeface="微软雅黑" charset="0"/>
                <a:ea typeface="微软雅黑" charset="0"/>
                <a:cs typeface="微软雅黑" charset="0"/>
              </a:rPr>
              <a:t>rotating</a:t>
            </a:r>
            <a:r>
              <a:rPr kumimoji="1" lang="zh-CN" altLang="en-US" sz="2400" b="1" dirty="0" smtClean="0">
                <a:solidFill>
                  <a:srgbClr val="FF9300"/>
                </a:solidFill>
                <a:latin typeface="微软雅黑" charset="0"/>
                <a:ea typeface="微软雅黑" charset="0"/>
                <a:cs typeface="微软雅黑" charset="0"/>
              </a:rPr>
              <a:t> </a:t>
            </a:r>
            <a:r>
              <a:rPr kumimoji="1" lang="en-US" altLang="zh-CN" sz="2400" b="1" dirty="0" smtClean="0">
                <a:solidFill>
                  <a:srgbClr val="FF9300"/>
                </a:solidFill>
                <a:latin typeface="微软雅黑" charset="0"/>
                <a:ea typeface="微软雅黑" charset="0"/>
                <a:cs typeface="微软雅黑" charset="0"/>
              </a:rPr>
              <a:t>heater,</a:t>
            </a:r>
            <a:r>
              <a:rPr kumimoji="1" lang="zh-CN" altLang="en-US" sz="2400" b="1" dirty="0" smtClean="0">
                <a:solidFill>
                  <a:srgbClr val="FF9300"/>
                </a:solidFill>
                <a:latin typeface="微软雅黑" charset="0"/>
                <a:ea typeface="微软雅黑" charset="0"/>
                <a:cs typeface="微软雅黑" charset="0"/>
              </a:rPr>
              <a:t> </a:t>
            </a:r>
            <a:endParaRPr kumimoji="1" lang="en-US" altLang="zh-CN" sz="2400" b="1" dirty="0" smtClean="0">
              <a:solidFill>
                <a:srgbClr val="FF9300"/>
              </a:solidFill>
              <a:latin typeface="微软雅黑" charset="0"/>
              <a:ea typeface="微软雅黑" charset="0"/>
              <a:cs typeface="微软雅黑" charset="0"/>
            </a:endParaRPr>
          </a:p>
          <a:p>
            <a:r>
              <a:rPr kumimoji="1" lang="en-US" altLang="zh-CN" sz="2400" b="1" dirty="0" smtClean="0">
                <a:solidFill>
                  <a:srgbClr val="FF0000"/>
                </a:solidFill>
                <a:latin typeface="微软雅黑" charset="0"/>
                <a:ea typeface="微软雅黑" charset="0"/>
                <a:cs typeface="微软雅黑" charset="0"/>
              </a:rPr>
              <a:t>where/in</a:t>
            </a:r>
            <a:r>
              <a:rPr kumimoji="1" lang="zh-CN" altLang="en-US" sz="2400" b="1" dirty="0" smtClean="0">
                <a:solidFill>
                  <a:srgbClr val="FF0000"/>
                </a:solidFill>
                <a:latin typeface="微软雅黑" charset="0"/>
                <a:ea typeface="微软雅黑" charset="0"/>
                <a:cs typeface="微软雅黑" charset="0"/>
              </a:rPr>
              <a:t> </a:t>
            </a:r>
            <a:r>
              <a:rPr kumimoji="1" lang="en-US" altLang="zh-CN" sz="2400" b="1" dirty="0" smtClean="0">
                <a:solidFill>
                  <a:srgbClr val="FF0000"/>
                </a:solidFill>
                <a:latin typeface="微软雅黑" charset="0"/>
                <a:ea typeface="微软雅黑" charset="0"/>
                <a:cs typeface="微软雅黑" charset="0"/>
              </a:rPr>
              <a:t>which</a:t>
            </a:r>
            <a:r>
              <a:rPr kumimoji="1" lang="zh-CN" altLang="en-US" sz="2400" b="1" dirty="0" smtClean="0">
                <a:solidFill>
                  <a:srgbClr val="FF0000"/>
                </a:solidFill>
                <a:latin typeface="微软雅黑" charset="0"/>
                <a:ea typeface="微软雅黑" charset="0"/>
                <a:cs typeface="微软雅黑" charset="0"/>
              </a:rPr>
              <a:t> </a:t>
            </a:r>
            <a:r>
              <a:rPr kumimoji="1" lang="en-US" altLang="zh-CN" sz="2400" b="1" dirty="0" smtClean="0">
                <a:solidFill>
                  <a:srgbClr val="FF9300"/>
                </a:solidFill>
                <a:latin typeface="微软雅黑" charset="0"/>
                <a:ea typeface="微软雅黑" charset="0"/>
                <a:cs typeface="微软雅黑" charset="0"/>
              </a:rPr>
              <a:t>it</a:t>
            </a:r>
            <a:r>
              <a:rPr kumimoji="1" lang="zh-CN" altLang="en-US" sz="2400" b="1" dirty="0" smtClean="0">
                <a:solidFill>
                  <a:srgbClr val="FF9300"/>
                </a:solidFill>
                <a:latin typeface="微软雅黑" charset="0"/>
                <a:ea typeface="微软雅黑" charset="0"/>
                <a:cs typeface="微软雅黑" charset="0"/>
              </a:rPr>
              <a:t> </a:t>
            </a:r>
            <a:r>
              <a:rPr kumimoji="1" lang="en-US" altLang="zh-CN" sz="2400" b="1" dirty="0" smtClean="0">
                <a:solidFill>
                  <a:srgbClr val="FF9300"/>
                </a:solidFill>
                <a:latin typeface="微软雅黑" charset="0"/>
                <a:ea typeface="微软雅黑" charset="0"/>
                <a:cs typeface="微软雅黑" charset="0"/>
              </a:rPr>
              <a:t>is</a:t>
            </a:r>
            <a:r>
              <a:rPr kumimoji="1" lang="zh-CN" altLang="en-US" sz="2400" b="1" dirty="0" smtClean="0">
                <a:solidFill>
                  <a:srgbClr val="FF9300"/>
                </a:solidFill>
                <a:latin typeface="微软雅黑" charset="0"/>
                <a:ea typeface="微软雅黑" charset="0"/>
                <a:cs typeface="微软雅黑" charset="0"/>
              </a:rPr>
              <a:t> </a:t>
            </a:r>
            <a:r>
              <a:rPr kumimoji="1" lang="en-US" altLang="zh-CN" sz="2400" b="1" dirty="0" smtClean="0">
                <a:solidFill>
                  <a:srgbClr val="FF9300"/>
                </a:solidFill>
                <a:latin typeface="微软雅黑" charset="0"/>
                <a:ea typeface="微软雅黑" charset="0"/>
                <a:cs typeface="微软雅黑" charset="0"/>
              </a:rPr>
              <a:t>heated</a:t>
            </a:r>
            <a:r>
              <a:rPr kumimoji="1" lang="zh-CN" altLang="en-US" sz="2400" b="1" dirty="0" smtClean="0">
                <a:solidFill>
                  <a:srgbClr val="FF9300"/>
                </a:solidFill>
                <a:latin typeface="微软雅黑" charset="0"/>
                <a:ea typeface="微软雅黑" charset="0"/>
                <a:cs typeface="微软雅黑" charset="0"/>
              </a:rPr>
              <a:t> </a:t>
            </a:r>
            <a:r>
              <a:rPr kumimoji="1" lang="en-US" altLang="zh-CN" sz="2400" b="1" dirty="0" smtClean="0">
                <a:solidFill>
                  <a:srgbClr val="FF9300"/>
                </a:solidFill>
                <a:latin typeface="微软雅黑" charset="0"/>
                <a:ea typeface="微软雅黑" charset="0"/>
                <a:cs typeface="微软雅黑" charset="0"/>
              </a:rPr>
              <a:t>and</a:t>
            </a:r>
            <a:r>
              <a:rPr kumimoji="1" lang="zh-CN" altLang="en-US" sz="2400" b="1" dirty="0" smtClean="0">
                <a:solidFill>
                  <a:srgbClr val="FF9300"/>
                </a:solidFill>
                <a:latin typeface="微软雅黑" charset="0"/>
                <a:ea typeface="微软雅黑" charset="0"/>
                <a:cs typeface="微软雅黑" charset="0"/>
              </a:rPr>
              <a:t> </a:t>
            </a:r>
            <a:r>
              <a:rPr kumimoji="1" lang="en-US" altLang="zh-CN" sz="2400" b="1" dirty="0" smtClean="0">
                <a:solidFill>
                  <a:srgbClr val="FF9300"/>
                </a:solidFill>
                <a:latin typeface="微软雅黑" charset="0"/>
                <a:ea typeface="微软雅黑" charset="0"/>
                <a:cs typeface="微软雅黑" charset="0"/>
              </a:rPr>
              <a:t>rotated.</a:t>
            </a:r>
            <a:r>
              <a:rPr kumimoji="1" lang="zh-CN" altLang="en-US" sz="2400" b="1" dirty="0" smtClean="0">
                <a:solidFill>
                  <a:srgbClr val="FF9300"/>
                </a:solidFill>
                <a:latin typeface="微软雅黑" charset="0"/>
                <a:ea typeface="微软雅黑" charset="0"/>
                <a:cs typeface="微软雅黑" charset="0"/>
              </a:rPr>
              <a:t> （定语从句）</a:t>
            </a:r>
            <a:endParaRPr kumimoji="1" lang="zh-CN" altLang="en-US" sz="2400" b="1" dirty="0">
              <a:solidFill>
                <a:srgbClr val="FF9300"/>
              </a:solidFill>
              <a:latin typeface="微软雅黑" charset="0"/>
              <a:ea typeface="微软雅黑" charset="0"/>
              <a:cs typeface="微软雅黑" charset="0"/>
            </a:endParaRPr>
          </a:p>
        </p:txBody>
      </p:sp>
      <p:sp>
        <p:nvSpPr>
          <p:cNvPr id="9" name="标题 1"/>
          <p:cNvSpPr>
            <a:spLocks noGrp="1"/>
          </p:cNvSpPr>
          <p:nvPr>
            <p:ph type="title"/>
            <p:custDataLst>
              <p:tags r:id="rId1"/>
            </p:custDataLst>
          </p:nvPr>
        </p:nvSpPr>
        <p:spPr/>
        <p:txBody>
          <a:bodyPr/>
          <a:lstStyle/>
          <a:p>
            <a:r>
              <a:rPr kumimoji="1" lang="en-US" altLang="zh-CN" dirty="0" smtClean="0">
                <a:solidFill>
                  <a:schemeClr val="tx1"/>
                </a:solidFill>
                <a:cs typeface="微软雅黑" charset="0"/>
              </a:rPr>
              <a:t>2.3 </a:t>
            </a:r>
            <a:r>
              <a:rPr kumimoji="1" lang="zh-CN" altLang="en-US" dirty="0" smtClean="0">
                <a:solidFill>
                  <a:schemeClr val="tx1"/>
                </a:solidFill>
                <a:cs typeface="微软雅黑" charset="0"/>
              </a:rPr>
              <a:t>阶段与顺序过渡词</a:t>
            </a:r>
          </a:p>
        </p:txBody>
      </p:sp>
      <p:pic>
        <p:nvPicPr>
          <p:cNvPr id="10" name="图片 9"/>
          <p:cNvPicPr>
            <a:picLocks noChangeAspect="1"/>
          </p:cNvPicPr>
          <p:nvPr>
            <p:custDataLst>
              <p:tags r:id="rId2"/>
            </p:custDataLst>
          </p:nvPr>
        </p:nvPicPr>
        <p:blipFill rotWithShape="1">
          <a:blip r:embed="rId4"/>
          <a:srcRect r="50643"/>
          <a:stretch>
            <a:fillRect/>
          </a:stretch>
        </p:blipFill>
        <p:spPr>
          <a:xfrm>
            <a:off x="80010" y="1322705"/>
            <a:ext cx="3701415" cy="53841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solidFill>
              </a:rPr>
              <a:t>目录</a:t>
            </a:r>
          </a:p>
        </p:txBody>
      </p:sp>
      <p:sp>
        <p:nvSpPr>
          <p:cNvPr id="3" name="内容占位符 2"/>
          <p:cNvSpPr>
            <a:spLocks noGrp="1"/>
          </p:cNvSpPr>
          <p:nvPr>
            <p:ph idx="1"/>
          </p:nvPr>
        </p:nvSpPr>
        <p:spPr/>
        <p:txBody>
          <a:bodyPr/>
          <a:lstStyle/>
          <a:p>
            <a:r>
              <a:rPr lang="en-US" altLang="zh-CN" b="0"/>
              <a:t>1.</a:t>
            </a:r>
            <a:r>
              <a:rPr lang="zh-CN" altLang="en-US" b="0"/>
              <a:t>流程图特点及首段写作</a:t>
            </a:r>
          </a:p>
          <a:p>
            <a:r>
              <a:rPr lang="en-US" altLang="zh-CN" b="0"/>
              <a:t>2.</a:t>
            </a:r>
            <a:r>
              <a:rPr lang="zh-CN" altLang="en-US" b="0"/>
              <a:t>流程图词汇及衔接手段</a:t>
            </a:r>
          </a:p>
          <a:p>
            <a:r>
              <a:rPr lang="en-US" altLang="zh-CN" b="0">
                <a:solidFill>
                  <a:srgbClr val="FF0000"/>
                </a:solidFill>
              </a:rPr>
              <a:t>3.</a:t>
            </a:r>
            <a:r>
              <a:rPr lang="zh-CN" altLang="en-US" b="0">
                <a:solidFill>
                  <a:srgbClr val="FF0000"/>
                </a:solidFill>
              </a:rPr>
              <a:t>流程图（工序圈）范文分析及主体段练习</a:t>
            </a:r>
          </a:p>
          <a:p>
            <a:r>
              <a:rPr lang="en-US" altLang="zh-CN" b="0"/>
              <a:t>4.</a:t>
            </a:r>
            <a:r>
              <a:rPr lang="zh-CN" altLang="en-US" b="0"/>
              <a:t>流程图（生长图）范文分析及主体段练习</a:t>
            </a:r>
          </a:p>
          <a:p>
            <a:r>
              <a:rPr lang="en-US" altLang="zh-CN" b="0"/>
              <a:t>5.</a:t>
            </a:r>
            <a:r>
              <a:rPr lang="zh-CN" altLang="en-US" b="0"/>
              <a:t>流程图总结段写作</a:t>
            </a:r>
          </a:p>
          <a:p>
            <a:r>
              <a:rPr lang="en-US" altLang="zh-CN" b="0"/>
              <a:t>6.</a:t>
            </a:r>
            <a:r>
              <a:rPr lang="zh-CN" altLang="en-US" b="0"/>
              <a:t>课后作业 流程图写作练习</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rcRect l="8918" t="25432"/>
          <a:stretch>
            <a:fillRect/>
          </a:stretch>
        </p:blipFill>
        <p:spPr>
          <a:xfrm>
            <a:off x="3656330" y="706120"/>
            <a:ext cx="8523605" cy="5709920"/>
          </a:xfrm>
          <a:prstGeom prst="rect">
            <a:avLst/>
          </a:prstGeom>
        </p:spPr>
      </p:pic>
      <p:sp>
        <p:nvSpPr>
          <p:cNvPr id="2" name="矩形 1"/>
          <p:cNvSpPr/>
          <p:nvPr/>
        </p:nvSpPr>
        <p:spPr>
          <a:xfrm>
            <a:off x="-105410" y="862330"/>
            <a:ext cx="3865880" cy="815975"/>
          </a:xfrm>
          <a:prstGeom prst="rect">
            <a:avLst/>
          </a:prstGeom>
        </p:spPr>
        <p:txBody>
          <a:bodyPr vert="horz" wrap="square" lIns="68580" tIns="34290" rIns="68580" bIns="34290" rtlCol="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r>
              <a:rPr kumimoji="1" lang="en-US" altLang="zh-CN" sz="3200" b="1" kern="0" dirty="0" smtClean="0">
                <a:solidFill>
                  <a:schemeClr val="tx1"/>
                </a:solidFill>
                <a:latin typeface="微软雅黑" charset="0"/>
                <a:ea typeface="微软雅黑" charset="0"/>
                <a:cs typeface="微软雅黑" charset="0"/>
                <a:sym typeface="+mn-ea"/>
              </a:rPr>
              <a:t>3.主体段范文分析</a:t>
            </a:r>
            <a:endParaRPr kumimoji="1" lang="en-US" altLang="zh-CN" sz="3200" b="1" kern="0" dirty="0" smtClean="0">
              <a:solidFill>
                <a:schemeClr val="tx1"/>
              </a:solidFill>
              <a:latin typeface="Songti SC Black" panose="02010800040101010101" charset="-122"/>
              <a:ea typeface="Songti SC Black" panose="02010800040101010101" charset="-122"/>
              <a:cs typeface="Songti SC Black" panose="02010800040101010101" charset="-122"/>
              <a:sym typeface="+mn-ea"/>
            </a:endParaRPr>
          </a:p>
          <a:p>
            <a:pPr lvl="0" algn="ctr">
              <a:buClrTx/>
              <a:buSzTx/>
              <a:buFontTx/>
            </a:pPr>
            <a:r>
              <a:rPr kumimoji="1" lang="en-US" altLang="zh-CN" sz="3200" b="1" kern="0" dirty="0" smtClean="0">
                <a:solidFill>
                  <a:schemeClr val="tx1"/>
                </a:solidFill>
                <a:latin typeface="微软雅黑" charset="0"/>
                <a:ea typeface="微软雅黑" charset="0"/>
                <a:cs typeface="微软雅黑" charset="0"/>
                <a:sym typeface="+mn-ea"/>
              </a:rPr>
              <a:t>（工序类）</a:t>
            </a:r>
          </a:p>
        </p:txBody>
      </p:sp>
      <p:sp>
        <p:nvSpPr>
          <p:cNvPr id="5" name="文本框 4"/>
          <p:cNvSpPr txBox="1"/>
          <p:nvPr/>
        </p:nvSpPr>
        <p:spPr>
          <a:xfrm>
            <a:off x="106680" y="1844675"/>
            <a:ext cx="3463925" cy="1630045"/>
          </a:xfrm>
          <a:prstGeom prst="rect">
            <a:avLst/>
          </a:prstGeom>
          <a:noFill/>
        </p:spPr>
        <p:txBody>
          <a:bodyPr wrap="square" rtlCol="0" anchor="t">
            <a:spAutoFit/>
          </a:bodyPr>
          <a:lstStyle/>
          <a:p>
            <a:r>
              <a:rPr lang="en-US" altLang="zh-CN" sz="2000" i="1" dirty="0">
                <a:latin typeface="微软雅黑" charset="0"/>
                <a:ea typeface="微软雅黑" charset="0"/>
                <a:cs typeface="Times New Roman" panose="02020503050405090304" charset="0"/>
              </a:rPr>
              <a:t>The diagram below shows how electricity is generated in a hydroelectric power station.</a:t>
            </a:r>
            <a:r>
              <a:rPr lang="zh-CN" altLang="en-US" sz="2000" i="1" dirty="0">
                <a:solidFill>
                  <a:srgbClr val="0033CC"/>
                </a:solidFill>
                <a:latin typeface="微软雅黑" charset="0"/>
                <a:ea typeface="微软雅黑" charset="0"/>
                <a:cs typeface="Times New Roman" panose="02020503050405090304" charset="0"/>
              </a:rPr>
              <a:t>（</a:t>
            </a:r>
            <a:r>
              <a:rPr lang="en-US" altLang="zh-CN" sz="2000" i="1" dirty="0">
                <a:solidFill>
                  <a:srgbClr val="0033CC"/>
                </a:solidFill>
                <a:latin typeface="微软雅黑" charset="0"/>
                <a:ea typeface="微软雅黑" charset="0"/>
                <a:cs typeface="Times New Roman" panose="02020503050405090304" charset="0"/>
              </a:rPr>
              <a:t>C14-3</a:t>
            </a:r>
            <a:r>
              <a:rPr lang="zh-CN" altLang="en-US" sz="2000" i="1" dirty="0">
                <a:solidFill>
                  <a:srgbClr val="0033CC"/>
                </a:solidFill>
                <a:latin typeface="微软雅黑" charset="0"/>
                <a:ea typeface="微软雅黑" charset="0"/>
                <a:cs typeface="Times New Roman" panose="02020503050405090304" charset="0"/>
              </a:rPr>
              <a:t>）</a:t>
            </a:r>
          </a:p>
        </p:txBody>
      </p:sp>
      <p:sp>
        <p:nvSpPr>
          <p:cNvPr id="6" name="文本框 5"/>
          <p:cNvSpPr txBox="1"/>
          <p:nvPr/>
        </p:nvSpPr>
        <p:spPr>
          <a:xfrm>
            <a:off x="11522710" y="2849245"/>
            <a:ext cx="632460" cy="294640"/>
          </a:xfrm>
          <a:prstGeom prst="rect">
            <a:avLst/>
          </a:prstGeom>
          <a:solidFill>
            <a:schemeClr val="bg1"/>
          </a:solidFill>
        </p:spPr>
        <p:txBody>
          <a:bodyPr wrap="square" rtlCol="0">
            <a:noAutofit/>
          </a:bodyPr>
          <a:lstStyle/>
          <a:p>
            <a:r>
              <a:rPr lang="en-US" altLang="zh-CN" sz="1600">
                <a:cs typeface="Times New Roman" panose="02020503050405090304" charset="0"/>
              </a:rPr>
              <a:t>grid</a:t>
            </a:r>
          </a:p>
        </p:txBody>
      </p:sp>
      <p:sp>
        <p:nvSpPr>
          <p:cNvPr id="3" name="矩形 2"/>
          <p:cNvSpPr/>
          <p:nvPr/>
        </p:nvSpPr>
        <p:spPr>
          <a:xfrm>
            <a:off x="106680" y="1708785"/>
            <a:ext cx="3463925" cy="1765935"/>
          </a:xfrm>
          <a:prstGeom prst="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xmlns="">
                <a:solidFill>
                  <a:schemeClr val="accent1"/>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smtClean="0">
              <a:ln>
                <a:noFill/>
              </a:ln>
              <a:solidFill>
                <a:schemeClr val="tx1"/>
              </a:solidFill>
              <a:effectLst/>
              <a:latin typeface="Arial" panose="020B0604020202090204" pitchFamily="34" charset="0"/>
              <a:ea typeface="宋体" pitchFamily="2" charset="-122"/>
            </a:endParaRPr>
          </a:p>
        </p:txBody>
      </p:sp>
      <p:sp>
        <p:nvSpPr>
          <p:cNvPr id="7" name="圆角矩形 6"/>
          <p:cNvSpPr/>
          <p:nvPr/>
        </p:nvSpPr>
        <p:spPr>
          <a:xfrm>
            <a:off x="3691255" y="619125"/>
            <a:ext cx="8488680" cy="600519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xmlns="">
                <a:solidFill>
                  <a:schemeClr val="accent1"/>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smtClean="0">
              <a:ln>
                <a:noFill/>
              </a:ln>
              <a:solidFill>
                <a:schemeClr val="tx1"/>
              </a:solidFill>
              <a:effectLst/>
              <a:latin typeface="Arial" panose="020B0604020202090204" pitchFamily="34" charset="0"/>
              <a:ea typeface="宋体" pitchFamily="2" charset="-122"/>
            </a:endParaRPr>
          </a:p>
        </p:txBody>
      </p:sp>
      <p:sp>
        <p:nvSpPr>
          <p:cNvPr id="8" name="文本框 7"/>
          <p:cNvSpPr txBox="1"/>
          <p:nvPr>
            <p:custDataLst>
              <p:tags r:id="rId1"/>
            </p:custDataLst>
          </p:nvPr>
        </p:nvSpPr>
        <p:spPr>
          <a:xfrm>
            <a:off x="454660" y="3442970"/>
            <a:ext cx="2585085" cy="2861310"/>
          </a:xfrm>
          <a:prstGeom prst="rect">
            <a:avLst/>
          </a:prstGeom>
          <a:noFill/>
        </p:spPr>
        <p:txBody>
          <a:bodyPr wrap="square" rtlCol="0">
            <a:spAutoFit/>
          </a:bodyPr>
          <a:lstStyle/>
          <a:p>
            <a:r>
              <a:rPr lang="en-US" altLang="zh-CN">
                <a:solidFill>
                  <a:srgbClr val="7030A0"/>
                </a:solidFill>
                <a:latin typeface="微软雅黑" charset="0"/>
                <a:ea typeface="微软雅黑" charset="0"/>
                <a:cs typeface="微软雅黑" charset="0"/>
              </a:rPr>
              <a:t>Introduce</a:t>
            </a:r>
            <a:r>
              <a:rPr lang="zh-CN" altLang="en-US">
                <a:solidFill>
                  <a:srgbClr val="7030A0"/>
                </a:solidFill>
                <a:latin typeface="微软雅黑" charset="0"/>
                <a:ea typeface="微软雅黑" charset="0"/>
                <a:cs typeface="微软雅黑" charset="0"/>
              </a:rPr>
              <a:t>段：改写题目</a:t>
            </a:r>
          </a:p>
          <a:p>
            <a:endParaRPr lang="zh-CN" altLang="en-US">
              <a:solidFill>
                <a:srgbClr val="7030A0"/>
              </a:solidFill>
              <a:latin typeface="微软雅黑" charset="0"/>
              <a:ea typeface="微软雅黑" charset="0"/>
              <a:cs typeface="微软雅黑" charset="0"/>
            </a:endParaRPr>
          </a:p>
          <a:p>
            <a:r>
              <a:rPr lang="en-US" altLang="zh-CN">
                <a:solidFill>
                  <a:srgbClr val="7030A0"/>
                </a:solidFill>
                <a:latin typeface="微软雅黑" charset="0"/>
                <a:ea typeface="微软雅黑" charset="0"/>
                <a:cs typeface="微软雅黑" charset="0"/>
                <a:sym typeface="+mn-ea"/>
              </a:rPr>
              <a:t>overview</a:t>
            </a:r>
            <a:r>
              <a:rPr lang="zh-CN" altLang="en-US">
                <a:solidFill>
                  <a:srgbClr val="7030A0"/>
                </a:solidFill>
                <a:latin typeface="微软雅黑" charset="0"/>
                <a:ea typeface="微软雅黑" charset="0"/>
                <a:cs typeface="微软雅黑" charset="0"/>
                <a:sym typeface="+mn-ea"/>
              </a:rPr>
              <a:t>段放在第二段，作为概述</a:t>
            </a:r>
            <a:endParaRPr lang="zh-CN" altLang="en-US">
              <a:solidFill>
                <a:srgbClr val="7030A0"/>
              </a:solidFill>
              <a:latin typeface="微软雅黑" charset="0"/>
              <a:ea typeface="微软雅黑" charset="0"/>
              <a:cs typeface="微软雅黑" charset="0"/>
            </a:endParaRPr>
          </a:p>
          <a:p>
            <a:endParaRPr lang="en-US" altLang="zh-CN">
              <a:solidFill>
                <a:srgbClr val="7030A0"/>
              </a:solidFill>
              <a:latin typeface="微软雅黑" charset="0"/>
              <a:ea typeface="微软雅黑" charset="0"/>
              <a:cs typeface="微软雅黑" charset="0"/>
            </a:endParaRPr>
          </a:p>
          <a:p>
            <a:r>
              <a:rPr lang="en-US" altLang="zh-CN">
                <a:solidFill>
                  <a:srgbClr val="7030A0"/>
                </a:solidFill>
                <a:latin typeface="微软雅黑" charset="0"/>
                <a:ea typeface="微软雅黑" charset="0"/>
                <a:cs typeface="微软雅黑" charset="0"/>
              </a:rPr>
              <a:t>detail</a:t>
            </a:r>
            <a:r>
              <a:rPr lang="zh-CN" altLang="en-US">
                <a:solidFill>
                  <a:srgbClr val="7030A0"/>
                </a:solidFill>
                <a:latin typeface="微软雅黑" charset="0"/>
                <a:ea typeface="微软雅黑" charset="0"/>
                <a:cs typeface="微软雅黑" charset="0"/>
              </a:rPr>
              <a:t>段</a:t>
            </a:r>
            <a:r>
              <a:rPr lang="en-US" altLang="zh-CN">
                <a:solidFill>
                  <a:srgbClr val="7030A0"/>
                </a:solidFill>
                <a:latin typeface="微软雅黑" charset="0"/>
                <a:ea typeface="微软雅黑" charset="0"/>
                <a:cs typeface="微软雅黑" charset="0"/>
              </a:rPr>
              <a:t>1:</a:t>
            </a:r>
            <a:r>
              <a:rPr lang="zh-CN" altLang="en-US">
                <a:solidFill>
                  <a:srgbClr val="7030A0"/>
                </a:solidFill>
                <a:latin typeface="微软雅黑" charset="0"/>
                <a:ea typeface="微软雅黑" charset="0"/>
                <a:cs typeface="微软雅黑" charset="0"/>
              </a:rPr>
              <a:t>描写白天发电过程</a:t>
            </a:r>
            <a:endParaRPr lang="en-US" altLang="zh-CN">
              <a:solidFill>
                <a:srgbClr val="7030A0"/>
              </a:solidFill>
              <a:latin typeface="微软雅黑" charset="0"/>
              <a:ea typeface="微软雅黑" charset="0"/>
              <a:cs typeface="微软雅黑" charset="0"/>
            </a:endParaRPr>
          </a:p>
          <a:p>
            <a:endParaRPr lang="en-US" altLang="zh-CN">
              <a:solidFill>
                <a:srgbClr val="7030A0"/>
              </a:solidFill>
              <a:latin typeface="微软雅黑" charset="0"/>
              <a:ea typeface="微软雅黑" charset="0"/>
              <a:cs typeface="微软雅黑" charset="0"/>
            </a:endParaRPr>
          </a:p>
          <a:p>
            <a:r>
              <a:rPr lang="en-US" altLang="zh-CN">
                <a:solidFill>
                  <a:srgbClr val="7030A0"/>
                </a:solidFill>
                <a:latin typeface="微软雅黑" charset="0"/>
                <a:ea typeface="微软雅黑" charset="0"/>
                <a:cs typeface="微软雅黑" charset="0"/>
              </a:rPr>
              <a:t>detail</a:t>
            </a:r>
            <a:r>
              <a:rPr lang="zh-CN" altLang="en-US">
                <a:solidFill>
                  <a:srgbClr val="7030A0"/>
                </a:solidFill>
                <a:latin typeface="微软雅黑" charset="0"/>
                <a:ea typeface="微软雅黑" charset="0"/>
                <a:cs typeface="微软雅黑" charset="0"/>
              </a:rPr>
              <a:t>段</a:t>
            </a:r>
            <a:r>
              <a:rPr lang="en-US" altLang="zh-CN">
                <a:solidFill>
                  <a:srgbClr val="7030A0"/>
                </a:solidFill>
                <a:latin typeface="微软雅黑" charset="0"/>
                <a:ea typeface="微软雅黑" charset="0"/>
                <a:cs typeface="微软雅黑" charset="0"/>
              </a:rPr>
              <a:t>2: </a:t>
            </a:r>
            <a:r>
              <a:rPr lang="zh-CN" altLang="en-US">
                <a:solidFill>
                  <a:srgbClr val="7030A0"/>
                </a:solidFill>
                <a:latin typeface="微软雅黑" charset="0"/>
                <a:ea typeface="微软雅黑" charset="0"/>
                <a:cs typeface="微软雅黑" charset="0"/>
              </a:rPr>
              <a:t>描写电传输及晚上蓄水过程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linds(horizontal)">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blinds(horizontal)">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blinds(horizontal)">
                                      <p:cBhvr>
                                        <p:cTn id="2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allAtOnce" bldLvl="0"/>
      <p:bldP spid="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1385" y="1095375"/>
            <a:ext cx="10617835" cy="5762625"/>
          </a:xfrm>
        </p:spPr>
        <p:txBody>
          <a:bodyPr/>
          <a:lstStyle/>
          <a:p>
            <a:pPr marL="0" indent="0">
              <a:buNone/>
            </a:pPr>
            <a:r>
              <a:rPr lang="zh-CN" altLang="en-US" sz="2000" dirty="0" smtClean="0">
                <a:solidFill>
                  <a:schemeClr val="tx1"/>
                </a:solidFill>
              </a:rPr>
              <a:t>开头：</a:t>
            </a:r>
            <a:r>
              <a:rPr lang="en-US" altLang="zh-CN" sz="2000" dirty="0" smtClean="0">
                <a:solidFill>
                  <a:schemeClr val="tx1"/>
                </a:solidFill>
              </a:rPr>
              <a:t> The </a:t>
            </a:r>
            <a:r>
              <a:rPr lang="en-US" altLang="zh-CN" sz="2000" dirty="0">
                <a:solidFill>
                  <a:schemeClr val="tx1"/>
                </a:solidFill>
              </a:rPr>
              <a:t>diagram is an illustration of how a </a:t>
            </a:r>
            <a:r>
              <a:rPr lang="en-US" altLang="zh-CN" sz="2000" dirty="0" smtClean="0">
                <a:solidFill>
                  <a:schemeClr val="tx1"/>
                </a:solidFill>
              </a:rPr>
              <a:t>hydroelectric </a:t>
            </a:r>
            <a:r>
              <a:rPr lang="en-US" altLang="zh-CN" sz="2000" dirty="0">
                <a:solidFill>
                  <a:schemeClr val="tx1"/>
                </a:solidFill>
              </a:rPr>
              <a:t>power </a:t>
            </a:r>
            <a:r>
              <a:rPr lang="en-US" altLang="zh-CN" sz="2000" b="1" dirty="0">
                <a:solidFill>
                  <a:schemeClr val="tx1"/>
                </a:solidFill>
              </a:rPr>
              <a:t>plant</a:t>
            </a:r>
            <a:r>
              <a:rPr lang="en-US" altLang="zh-CN" sz="2000" dirty="0">
                <a:solidFill>
                  <a:schemeClr val="tx1"/>
                </a:solidFill>
              </a:rPr>
              <a:t> works to </a:t>
            </a:r>
            <a:r>
              <a:rPr lang="en-US" altLang="zh-CN" sz="2000" b="1" dirty="0">
                <a:solidFill>
                  <a:schemeClr val="tx1"/>
                </a:solidFill>
              </a:rPr>
              <a:t>generate</a:t>
            </a:r>
            <a:r>
              <a:rPr lang="en-US" altLang="zh-CN" sz="2000" dirty="0">
                <a:solidFill>
                  <a:schemeClr val="tx1"/>
                </a:solidFill>
              </a:rPr>
              <a:t> electricity</a:t>
            </a:r>
            <a:r>
              <a:rPr lang="en-US" altLang="zh-CN" sz="2000" dirty="0" smtClean="0">
                <a:solidFill>
                  <a:schemeClr val="tx1"/>
                </a:solidFill>
              </a:rPr>
              <a:t>.</a:t>
            </a:r>
          </a:p>
          <a:p>
            <a:pPr marL="0" indent="0">
              <a:lnSpc>
                <a:spcPct val="30000"/>
              </a:lnSpc>
              <a:buNone/>
            </a:pPr>
            <a:endParaRPr lang="en-US" altLang="zh-CN" sz="2000" dirty="0" smtClean="0">
              <a:solidFill>
                <a:schemeClr val="tx1"/>
              </a:solidFill>
            </a:endParaRPr>
          </a:p>
          <a:p>
            <a:pPr marL="0" indent="0">
              <a:buNone/>
            </a:pPr>
            <a:r>
              <a:rPr lang="zh-CN" altLang="en-US" sz="2000" dirty="0">
                <a:solidFill>
                  <a:schemeClr val="tx1"/>
                </a:solidFill>
                <a:sym typeface="+mn-ea"/>
              </a:rPr>
              <a:t>总结：</a:t>
            </a:r>
            <a:r>
              <a:rPr lang="en-US" altLang="zh-CN" sz="2000" dirty="0">
                <a:solidFill>
                  <a:schemeClr val="tx1"/>
                </a:solidFill>
                <a:sym typeface="+mn-ea"/>
              </a:rPr>
              <a:t> </a:t>
            </a:r>
            <a:r>
              <a:rPr lang="en-US" altLang="zh-CN" sz="2000" dirty="0">
                <a:solidFill>
                  <a:schemeClr val="tx1"/>
                </a:solidFill>
                <a:highlight>
                  <a:srgbClr val="FFFF00"/>
                </a:highlight>
                <a:sym typeface="+mn-ea"/>
              </a:rPr>
              <a:t>Overall</a:t>
            </a:r>
            <a:r>
              <a:rPr lang="en-US" altLang="zh-CN" sz="2000" dirty="0">
                <a:solidFill>
                  <a:schemeClr val="tx1"/>
                </a:solidFill>
                <a:sym typeface="+mn-ea"/>
              </a:rPr>
              <a:t>, electricity production with hydraulic power is a complex procedure, with several apparatus(</a:t>
            </a:r>
            <a:r>
              <a:rPr lang="zh-CN" altLang="en-US" sz="2000" dirty="0">
                <a:solidFill>
                  <a:schemeClr val="tx1"/>
                </a:solidFill>
                <a:sym typeface="+mn-ea"/>
              </a:rPr>
              <a:t>器械</a:t>
            </a:r>
            <a:r>
              <a:rPr lang="en-US" altLang="zh-CN" sz="2000" dirty="0">
                <a:solidFill>
                  <a:schemeClr val="tx1"/>
                </a:solidFill>
                <a:sym typeface="+mn-ea"/>
              </a:rPr>
              <a:t>). </a:t>
            </a:r>
          </a:p>
          <a:p>
            <a:pPr marL="0" indent="0">
              <a:buNone/>
            </a:pPr>
            <a:endParaRPr lang="en-US" altLang="zh-CN" sz="2000" dirty="0">
              <a:solidFill>
                <a:schemeClr val="tx1"/>
              </a:solidFill>
              <a:sym typeface="+mn-ea"/>
            </a:endParaRPr>
          </a:p>
          <a:p>
            <a:pPr marL="0" indent="0">
              <a:buNone/>
            </a:pPr>
            <a:r>
              <a:rPr kumimoji="1" lang="zh-CN" altLang="en-US" sz="2000" dirty="0" smtClean="0">
                <a:solidFill>
                  <a:schemeClr val="tx1"/>
                </a:solidFill>
                <a:sym typeface="+mn-ea"/>
              </a:rPr>
              <a:t>主体段</a:t>
            </a:r>
            <a:r>
              <a:rPr kumimoji="1" lang="en-US" altLang="zh-CN" sz="2000" dirty="0" smtClean="0">
                <a:solidFill>
                  <a:schemeClr val="tx1"/>
                </a:solidFill>
                <a:sym typeface="+mn-ea"/>
              </a:rPr>
              <a:t>1: The </a:t>
            </a:r>
            <a:r>
              <a:rPr kumimoji="1" lang="en-US" altLang="zh-CN" sz="2000" dirty="0">
                <a:solidFill>
                  <a:schemeClr val="tx1"/>
                </a:solidFill>
                <a:sym typeface="+mn-ea"/>
              </a:rPr>
              <a:t>dam obstructs(</a:t>
            </a:r>
            <a:r>
              <a:rPr kumimoji="1" lang="zh-CN" altLang="en-US" sz="2000" dirty="0">
                <a:solidFill>
                  <a:schemeClr val="tx1"/>
                </a:solidFill>
                <a:sym typeface="+mn-ea"/>
              </a:rPr>
              <a:t>阻挡</a:t>
            </a:r>
            <a:r>
              <a:rPr kumimoji="1" lang="en-US" altLang="zh-CN" sz="2000" dirty="0">
                <a:solidFill>
                  <a:schemeClr val="tx1"/>
                </a:solidFill>
                <a:sym typeface="+mn-ea"/>
              </a:rPr>
              <a:t>) the influx(</a:t>
            </a:r>
            <a:r>
              <a:rPr kumimoji="1" lang="zh-CN" altLang="en-US" sz="2000" dirty="0">
                <a:solidFill>
                  <a:schemeClr val="tx1"/>
                </a:solidFill>
                <a:sym typeface="+mn-ea"/>
              </a:rPr>
              <a:t>涌入</a:t>
            </a:r>
            <a:r>
              <a:rPr kumimoji="1" lang="en-US" altLang="zh-CN" sz="2000" dirty="0">
                <a:solidFill>
                  <a:schemeClr val="tx1"/>
                </a:solidFill>
                <a:sym typeface="+mn-ea"/>
              </a:rPr>
              <a:t>) of water from the river and creates a reservoir at a great height. At the bottom of the dam is an entry point that is open during the daytime, </a:t>
            </a:r>
            <a:r>
              <a:rPr kumimoji="1" lang="en-US" altLang="zh-CN" sz="2000" dirty="0">
                <a:solidFill>
                  <a:srgbClr val="FF0000"/>
                </a:solidFill>
                <a:sym typeface="+mn-ea"/>
              </a:rPr>
              <a:t>when</a:t>
            </a:r>
            <a:r>
              <a:rPr kumimoji="1" lang="en-US" altLang="zh-CN" sz="2000" dirty="0">
                <a:solidFill>
                  <a:schemeClr val="tx1"/>
                </a:solidFill>
                <a:sym typeface="+mn-ea"/>
              </a:rPr>
              <a:t> water flows into the tunnel </a:t>
            </a:r>
            <a:r>
              <a:rPr kumimoji="1" lang="en-US" altLang="zh-CN" sz="2000" dirty="0">
                <a:solidFill>
                  <a:srgbClr val="FF0000"/>
                </a:solidFill>
                <a:sym typeface="+mn-ea"/>
              </a:rPr>
              <a:t>which</a:t>
            </a:r>
            <a:r>
              <a:rPr kumimoji="1" lang="en-US" altLang="zh-CN" sz="2000" dirty="0">
                <a:solidFill>
                  <a:schemeClr val="tx1"/>
                </a:solidFill>
                <a:sym typeface="+mn-ea"/>
              </a:rPr>
              <a:t> leads to the reversible </a:t>
            </a:r>
            <a:r>
              <a:rPr kumimoji="1" lang="en-US" altLang="zh-CN" sz="2000" dirty="0" smtClean="0">
                <a:solidFill>
                  <a:schemeClr val="tx1"/>
                </a:solidFill>
                <a:sym typeface="+mn-ea"/>
              </a:rPr>
              <a:t>turbines. </a:t>
            </a:r>
            <a:r>
              <a:rPr kumimoji="1" lang="en-US" altLang="zh-CN" sz="2000" dirty="0">
                <a:solidFill>
                  <a:schemeClr val="tx1"/>
                </a:solidFill>
                <a:sym typeface="+mn-ea"/>
              </a:rPr>
              <a:t>The </a:t>
            </a:r>
            <a:r>
              <a:rPr kumimoji="1" lang="en-US" altLang="zh-CN" sz="2000" dirty="0" smtClean="0">
                <a:solidFill>
                  <a:schemeClr val="tx1"/>
                </a:solidFill>
                <a:sym typeface="+mn-ea"/>
              </a:rPr>
              <a:t>spinning</a:t>
            </a:r>
            <a:r>
              <a:rPr kumimoji="1" lang="zh-CN" altLang="en-US" sz="2000" dirty="0" smtClean="0">
                <a:solidFill>
                  <a:schemeClr val="tx1"/>
                </a:solidFill>
                <a:sym typeface="+mn-ea"/>
              </a:rPr>
              <a:t> </a:t>
            </a:r>
            <a:r>
              <a:rPr kumimoji="1" lang="en-US" altLang="zh-CN" sz="2000" dirty="0" smtClean="0">
                <a:solidFill>
                  <a:schemeClr val="tx1"/>
                </a:solidFill>
                <a:sym typeface="+mn-ea"/>
              </a:rPr>
              <a:t>of</a:t>
            </a:r>
            <a:r>
              <a:rPr kumimoji="1" lang="zh-CN" altLang="en-US" sz="2000" dirty="0" smtClean="0">
                <a:solidFill>
                  <a:schemeClr val="tx1"/>
                </a:solidFill>
                <a:sym typeface="+mn-ea"/>
              </a:rPr>
              <a:t> </a:t>
            </a:r>
            <a:r>
              <a:rPr kumimoji="1" lang="en-US" altLang="zh-CN" sz="2000" dirty="0" smtClean="0">
                <a:solidFill>
                  <a:schemeClr val="tx1"/>
                </a:solidFill>
                <a:sym typeface="+mn-ea"/>
              </a:rPr>
              <a:t>the</a:t>
            </a:r>
            <a:r>
              <a:rPr kumimoji="1" lang="zh-CN" altLang="en-US" sz="2000" dirty="0" smtClean="0">
                <a:solidFill>
                  <a:schemeClr val="tx1"/>
                </a:solidFill>
                <a:sym typeface="+mn-ea"/>
              </a:rPr>
              <a:t> </a:t>
            </a:r>
            <a:r>
              <a:rPr kumimoji="1" lang="en-US" altLang="zh-CN" sz="2000" dirty="0" smtClean="0">
                <a:solidFill>
                  <a:schemeClr val="tx1"/>
                </a:solidFill>
                <a:sym typeface="+mn-ea"/>
              </a:rPr>
              <a:t>turbines </a:t>
            </a:r>
            <a:r>
              <a:rPr kumimoji="1" lang="en-US" altLang="zh-CN" sz="2000" dirty="0">
                <a:solidFill>
                  <a:schemeClr val="tx1"/>
                </a:solidFill>
                <a:sym typeface="+mn-ea"/>
              </a:rPr>
              <a:t>produces power that operates the electricity generator. </a:t>
            </a:r>
            <a:r>
              <a:rPr kumimoji="1" lang="en-US" altLang="zh-CN" sz="2000" dirty="0">
                <a:solidFill>
                  <a:schemeClr val="tx1"/>
                </a:solidFill>
                <a:highlight>
                  <a:srgbClr val="FFFF00"/>
                </a:highlight>
                <a:sym typeface="+mn-ea"/>
              </a:rPr>
              <a:t>At this point,</a:t>
            </a:r>
            <a:r>
              <a:rPr kumimoji="1" lang="en-US" altLang="zh-CN" sz="2000" dirty="0">
                <a:solidFill>
                  <a:schemeClr val="tx1"/>
                </a:solidFill>
                <a:sym typeface="+mn-ea"/>
              </a:rPr>
              <a:t> electricity is produced. </a:t>
            </a:r>
          </a:p>
          <a:p>
            <a:pPr marL="0" indent="0">
              <a:buNone/>
            </a:pPr>
            <a:endParaRPr kumimoji="1" lang="en-US" altLang="zh-CN" sz="2000" dirty="0">
              <a:solidFill>
                <a:schemeClr val="tx1"/>
              </a:solidFill>
              <a:sym typeface="+mn-ea"/>
            </a:endParaRPr>
          </a:p>
          <a:p>
            <a:pPr marL="0" indent="0">
              <a:buNone/>
            </a:pPr>
            <a:r>
              <a:rPr kumimoji="1" lang="zh-CN" altLang="en-US" sz="2000" dirty="0">
                <a:solidFill>
                  <a:schemeClr val="tx1"/>
                </a:solidFill>
                <a:sym typeface="+mn-ea"/>
              </a:rPr>
              <a:t>主体段</a:t>
            </a:r>
            <a:r>
              <a:rPr kumimoji="1" lang="en-US" altLang="zh-CN" sz="2000" dirty="0">
                <a:solidFill>
                  <a:schemeClr val="tx1"/>
                </a:solidFill>
                <a:sym typeface="+mn-ea"/>
              </a:rPr>
              <a:t>2: Electricity is </a:t>
            </a:r>
            <a:r>
              <a:rPr kumimoji="1" lang="en-US" altLang="zh-CN" sz="2000" dirty="0">
                <a:solidFill>
                  <a:schemeClr val="tx1"/>
                </a:solidFill>
                <a:highlight>
                  <a:srgbClr val="FFFF00"/>
                </a:highlight>
                <a:sym typeface="+mn-ea"/>
              </a:rPr>
              <a:t>then</a:t>
            </a:r>
            <a:r>
              <a:rPr kumimoji="1" lang="en-US" altLang="zh-CN" sz="2000" dirty="0">
                <a:solidFill>
                  <a:schemeClr val="tx1"/>
                </a:solidFill>
                <a:sym typeface="+mn-ea"/>
              </a:rPr>
              <a:t> transmitted via the power lines to the national grid. </a:t>
            </a:r>
            <a:r>
              <a:rPr kumimoji="1" lang="en-US" altLang="zh-CN" sz="2000" dirty="0">
                <a:solidFill>
                  <a:schemeClr val="tx1"/>
                </a:solidFill>
                <a:highlight>
                  <a:srgbClr val="FFFF00"/>
                </a:highlight>
                <a:sym typeface="+mn-ea"/>
              </a:rPr>
              <a:t>In addition,</a:t>
            </a:r>
            <a:r>
              <a:rPr kumimoji="1" lang="en-US" altLang="zh-CN" sz="2000" dirty="0">
                <a:solidFill>
                  <a:schemeClr val="tx1"/>
                </a:solidFill>
                <a:sym typeface="+mn-ea"/>
              </a:rPr>
              <a:t> water goes into a low-level reservoir, and during the night, water flows inversely through the way it flows down to the intake point, </a:t>
            </a:r>
            <a:r>
              <a:rPr kumimoji="1" lang="en-US" altLang="zh-CN" sz="2000" dirty="0">
                <a:solidFill>
                  <a:srgbClr val="FF0000"/>
                </a:solidFill>
                <a:sym typeface="+mn-ea"/>
              </a:rPr>
              <a:t>which</a:t>
            </a:r>
            <a:r>
              <a:rPr kumimoji="1" lang="en-US" altLang="zh-CN" sz="2000" dirty="0">
                <a:solidFill>
                  <a:schemeClr val="tx1"/>
                </a:solidFill>
                <a:sym typeface="+mn-ea"/>
              </a:rPr>
              <a:t> is closed at night, and back to the high-level reservoir. </a:t>
            </a:r>
            <a:endParaRPr kumimoji="1" lang="en-US" altLang="zh-CN" sz="2000" dirty="0">
              <a:solidFill>
                <a:schemeClr val="tx1"/>
              </a:solidFill>
            </a:endParaRPr>
          </a:p>
          <a:p>
            <a:pPr marL="0" indent="0">
              <a:buNone/>
            </a:pPr>
            <a:endParaRPr kumimoji="1" lang="en-US" altLang="zh-CN" sz="2000" dirty="0"/>
          </a:p>
          <a:p>
            <a:pPr marL="0" indent="0">
              <a:buNone/>
            </a:pPr>
            <a:endParaRPr kumimoji="1" lang="en-US" altLang="zh-CN" sz="2000" dirty="0"/>
          </a:p>
          <a:p>
            <a:pPr marL="0" indent="0">
              <a:buNone/>
            </a:pPr>
            <a:endParaRPr lang="en-US" altLang="zh-CN" sz="2000" dirty="0"/>
          </a:p>
          <a:p>
            <a:pPr marL="0" indent="0">
              <a:lnSpc>
                <a:spcPct val="30000"/>
              </a:lnSpc>
              <a:buNone/>
            </a:pPr>
            <a:endParaRPr kumimoji="1" lang="en-US" altLang="zh-CN" sz="2000" dirty="0"/>
          </a:p>
          <a:p>
            <a:pPr marL="0" indent="0">
              <a:buNone/>
            </a:pPr>
            <a:endParaRPr kumimoji="1" lang="en-US" altLang="zh-CN" sz="2000" dirty="0"/>
          </a:p>
        </p:txBody>
      </p:sp>
      <p:sp>
        <p:nvSpPr>
          <p:cNvPr id="9" name="矩形 8"/>
          <p:cNvSpPr/>
          <p:nvPr/>
        </p:nvSpPr>
        <p:spPr>
          <a:xfrm>
            <a:off x="4067175" y="179705"/>
            <a:ext cx="5680710" cy="815975"/>
          </a:xfrm>
          <a:prstGeom prst="rect">
            <a:avLst/>
          </a:prstGeom>
        </p:spPr>
        <p:txBody>
          <a:bodyPr vert="horz" wrap="square" lIns="68580" tIns="34290" rIns="68580" bIns="34290" rtlCol="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r>
              <a:rPr kumimoji="1" lang="en-US" altLang="zh-CN" sz="3200" b="1" kern="0" dirty="0" smtClean="0">
                <a:solidFill>
                  <a:schemeClr val="tx1"/>
                </a:solidFill>
                <a:latin typeface="微软雅黑" charset="0"/>
                <a:ea typeface="微软雅黑" charset="0"/>
                <a:cs typeface="微软雅黑" charset="0"/>
                <a:sym typeface="+mn-ea"/>
              </a:rPr>
              <a:t>3.主体段范文分析（工序类）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blinds(horizontal)">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56100" y="0"/>
            <a:ext cx="5902325" cy="1087755"/>
          </a:xfrm>
          <a:prstGeom prst="rect">
            <a:avLst/>
          </a:prstGeom>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r>
              <a:rPr kumimoji="1" lang="en-US" altLang="zh-CN" sz="3200" b="1" kern="0" dirty="0" smtClean="0">
                <a:solidFill>
                  <a:schemeClr val="tx1"/>
                </a:solidFill>
                <a:latin typeface="微软雅黑" charset="0"/>
                <a:ea typeface="微软雅黑" charset="0"/>
                <a:cs typeface="微软雅黑" charset="0"/>
                <a:sym typeface="+mn-ea"/>
              </a:rPr>
              <a:t>---工序类</a:t>
            </a:r>
            <a:r>
              <a:rPr kumimoji="1" lang="zh-CN" altLang="en-US" sz="3200" b="1" kern="0" dirty="0" smtClean="0">
                <a:solidFill>
                  <a:schemeClr val="tx1"/>
                </a:solidFill>
                <a:latin typeface="微软雅黑" charset="0"/>
                <a:ea typeface="微软雅黑" charset="0"/>
                <a:cs typeface="微软雅黑" charset="0"/>
                <a:sym typeface="+mn-ea"/>
              </a:rPr>
              <a:t>流程图</a:t>
            </a:r>
            <a:r>
              <a:rPr kumimoji="1" lang="en-US" altLang="zh-CN" sz="3200" b="1" kern="0" dirty="0" smtClean="0">
                <a:solidFill>
                  <a:schemeClr val="tx1"/>
                </a:solidFill>
                <a:latin typeface="微软雅黑" charset="0"/>
                <a:ea typeface="微软雅黑" charset="0"/>
                <a:cs typeface="微软雅黑" charset="0"/>
                <a:sym typeface="+mn-ea"/>
              </a:rPr>
              <a:t> practice</a:t>
            </a:r>
          </a:p>
        </p:txBody>
      </p:sp>
      <p:pic>
        <p:nvPicPr>
          <p:cNvPr id="3" name="图片 2" descr="企业微信截图_5ec3a60e-6e47-4b09-b295-af1854a33e4d"/>
          <p:cNvPicPr>
            <a:picLocks noChangeAspect="1"/>
          </p:cNvPicPr>
          <p:nvPr/>
        </p:nvPicPr>
        <p:blipFill>
          <a:blip r:embed="rId2"/>
          <a:stretch>
            <a:fillRect/>
          </a:stretch>
        </p:blipFill>
        <p:spPr>
          <a:xfrm>
            <a:off x="0" y="1445895"/>
            <a:ext cx="6233160" cy="5274945"/>
          </a:xfrm>
          <a:prstGeom prst="rect">
            <a:avLst/>
          </a:prstGeom>
        </p:spPr>
      </p:pic>
      <p:sp>
        <p:nvSpPr>
          <p:cNvPr id="102" name="文本框 101"/>
          <p:cNvSpPr txBox="1"/>
          <p:nvPr/>
        </p:nvSpPr>
        <p:spPr>
          <a:xfrm>
            <a:off x="6312535" y="1087755"/>
            <a:ext cx="5452745" cy="2245360"/>
          </a:xfrm>
          <a:prstGeom prst="rect">
            <a:avLst/>
          </a:prstGeom>
          <a:noFill/>
          <a:ln w="9525">
            <a:noFill/>
          </a:ln>
        </p:spPr>
        <p:txBody>
          <a:bodyPr wrap="square">
            <a:spAutoFit/>
          </a:bodyPr>
          <a:lstStyle/>
          <a:p>
            <a:pPr lvl="0" algn="l"/>
            <a:r>
              <a:rPr lang="en-US" altLang="zh-CN" sz="2000">
                <a:solidFill>
                  <a:srgbClr val="FF0000"/>
                </a:solidFill>
                <a:latin typeface="Arial Regular" panose="020B0604020202090204" charset="0"/>
                <a:cs typeface="Arial Regular" panose="020B0604020202090204" charset="0"/>
                <a:sym typeface="+mn-ea"/>
              </a:rPr>
              <a:t>Step 1-4：</a:t>
            </a:r>
            <a:endParaRPr lang="en-US" altLang="zh-CN" sz="2000">
              <a:latin typeface="Arial Regular" panose="020B0604020202090204" charset="0"/>
              <a:cs typeface="Arial Regular" panose="020B0604020202090204" charset="0"/>
              <a:sym typeface="+mn-ea"/>
            </a:endParaRPr>
          </a:p>
          <a:p>
            <a:pPr lvl="0" algn="l"/>
            <a:r>
              <a:rPr lang="en-US" altLang="zh-CN" sz="2000">
                <a:latin typeface="Arial Regular" panose="020B0604020202090204" charset="0"/>
                <a:cs typeface="Arial Regular" panose="020B0604020202090204" charset="0"/>
                <a:sym typeface="+mn-ea"/>
              </a:rPr>
              <a:t>The production of instant noodles is initiated by delivering flour from storage silos to a factory. Thereafter, the raw material is blended with water and oil before the mixture is shaped into dough sheets by five rollers. Then, the sheets are cut, strips produced.</a:t>
            </a:r>
          </a:p>
        </p:txBody>
      </p:sp>
      <p:sp>
        <p:nvSpPr>
          <p:cNvPr id="4" name="文本框 3"/>
          <p:cNvSpPr txBox="1"/>
          <p:nvPr/>
        </p:nvSpPr>
        <p:spPr>
          <a:xfrm>
            <a:off x="6384290" y="4076700"/>
            <a:ext cx="5380990" cy="2245360"/>
          </a:xfrm>
          <a:prstGeom prst="rect">
            <a:avLst/>
          </a:prstGeom>
          <a:noFill/>
          <a:ln w="9525">
            <a:noFill/>
          </a:ln>
        </p:spPr>
        <p:txBody>
          <a:bodyPr wrap="square">
            <a:spAutoFit/>
          </a:bodyPr>
          <a:lstStyle/>
          <a:p>
            <a:pPr marL="0" indent="0" algn="l"/>
            <a:r>
              <a:rPr lang="en-US" altLang="zh-CN" sz="2000" b="0">
                <a:solidFill>
                  <a:srgbClr val="FF0000"/>
                </a:solidFill>
                <a:latin typeface="Arial Regular" panose="020B0604020202090204" charset="0"/>
                <a:cs typeface="Arial Regular" panose="020B0604020202090204" charset="0"/>
              </a:rPr>
              <a:t>Step 5-8</a:t>
            </a:r>
            <a:r>
              <a:rPr lang="zh-CN" altLang="en-US" sz="2000" b="0">
                <a:solidFill>
                  <a:srgbClr val="FF0000"/>
                </a:solidFill>
                <a:latin typeface="Arial Regular" panose="020B0604020202090204" charset="0"/>
                <a:cs typeface="Arial Regular" panose="020B0604020202090204" charset="0"/>
              </a:rPr>
              <a:t>：</a:t>
            </a:r>
            <a:endParaRPr lang="zh-CN" altLang="en-US" sz="2000" b="0">
              <a:latin typeface="Arial Regular" panose="020B0604020202090204" charset="0"/>
              <a:cs typeface="Arial Regular" panose="020B0604020202090204" charset="0"/>
            </a:endParaRPr>
          </a:p>
          <a:p>
            <a:pPr marL="0" indent="0" algn="l"/>
            <a:r>
              <a:rPr lang="en-US" altLang="zh-CN" sz="2000" b="0">
                <a:latin typeface="Arial Regular" panose="020B0604020202090204" charset="0"/>
                <a:cs typeface="Arial Regular" panose="020B0604020202090204" charset="0"/>
              </a:rPr>
              <a:t>After dough strips are molded into discs, the discs are cooked in boiling oil and then dried. Subsequently, the cooked discs are packed into cups with the addition of vegetables and spics, after which the cups are labeled and sealed by labels.</a:t>
            </a:r>
            <a:endParaRPr lang="zh-CN" altLang="en-US" sz="2000">
              <a:latin typeface="Arial Regular" panose="020B0604020202090204" charset="0"/>
              <a:cs typeface="Arial Regular" panose="020B060402020209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Effect transition="in" filter="blinds(horizontal)">
                                      <p:cBhvr>
                                        <p:cTn id="7" dur="500"/>
                                        <p:tgtEl>
                                          <p:spTgt spid="1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2">
                                            <p:txEl>
                                              <p:pRg st="1" end="1"/>
                                            </p:txEl>
                                          </p:spTgt>
                                        </p:tgtEl>
                                        <p:attrNameLst>
                                          <p:attrName>style.visibility</p:attrName>
                                        </p:attrNameLst>
                                      </p:cBhvr>
                                      <p:to>
                                        <p:strVal val="visible"/>
                                      </p:to>
                                    </p:set>
                                    <p:animEffect transition="in" filter="blinds(horizontal)">
                                      <p:cBhvr>
                                        <p:cTn id="12" dur="500"/>
                                        <p:tgtEl>
                                          <p:spTgt spid="1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blinds(horizontal)">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blinds(horizontal)">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allAtOnce" bldLvl="0"/>
      <p:bldP spid="102" grpId="1"/>
      <p:bldP spid="4" grpId="0" build="allAtOnce" bldLvl="0"/>
      <p:bldP spid="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solidFill>
              </a:rPr>
              <a:t>目录</a:t>
            </a:r>
          </a:p>
        </p:txBody>
      </p:sp>
      <p:sp>
        <p:nvSpPr>
          <p:cNvPr id="3" name="内容占位符 2"/>
          <p:cNvSpPr>
            <a:spLocks noGrp="1"/>
          </p:cNvSpPr>
          <p:nvPr>
            <p:ph idx="1"/>
          </p:nvPr>
        </p:nvSpPr>
        <p:spPr/>
        <p:txBody>
          <a:bodyPr/>
          <a:lstStyle/>
          <a:p>
            <a:r>
              <a:rPr lang="en-US" altLang="zh-CN" b="0"/>
              <a:t>1.</a:t>
            </a:r>
            <a:r>
              <a:rPr lang="zh-CN" altLang="en-US" b="0"/>
              <a:t>流程图特点及首段写作</a:t>
            </a:r>
          </a:p>
          <a:p>
            <a:r>
              <a:rPr lang="en-US" altLang="zh-CN" b="0"/>
              <a:t>2.</a:t>
            </a:r>
            <a:r>
              <a:rPr lang="zh-CN" altLang="en-US" b="0"/>
              <a:t>流程图词汇及衔接手段</a:t>
            </a:r>
          </a:p>
          <a:p>
            <a:r>
              <a:rPr lang="en-US" altLang="zh-CN" b="0"/>
              <a:t>3.</a:t>
            </a:r>
            <a:r>
              <a:rPr lang="zh-CN" altLang="en-US" b="0"/>
              <a:t>流程图（工序圈）范文分析及主体段练习</a:t>
            </a:r>
          </a:p>
          <a:p>
            <a:r>
              <a:rPr lang="en-US" altLang="zh-CN" b="0">
                <a:solidFill>
                  <a:srgbClr val="FF0000"/>
                </a:solidFill>
              </a:rPr>
              <a:t>4.</a:t>
            </a:r>
            <a:r>
              <a:rPr lang="zh-CN" altLang="en-US" b="0">
                <a:solidFill>
                  <a:srgbClr val="FF0000"/>
                </a:solidFill>
              </a:rPr>
              <a:t>流程图（生长图）范文分析及主体段练习</a:t>
            </a:r>
          </a:p>
          <a:p>
            <a:r>
              <a:rPr lang="en-US" altLang="zh-CN" b="0"/>
              <a:t>5.</a:t>
            </a:r>
            <a:r>
              <a:rPr lang="zh-CN" altLang="en-US" b="0"/>
              <a:t>流程图总结段写作</a:t>
            </a:r>
          </a:p>
          <a:p>
            <a:r>
              <a:rPr lang="en-US" altLang="zh-CN" b="0"/>
              <a:t>6.</a:t>
            </a:r>
            <a:r>
              <a:rPr lang="zh-CN" altLang="en-US" b="0"/>
              <a:t>课后作业 流程图写作练习</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32263" t="42311" r="35535"/>
          <a:stretch>
            <a:fillRect/>
          </a:stretch>
        </p:blipFill>
        <p:spPr>
          <a:xfrm>
            <a:off x="0" y="64770"/>
            <a:ext cx="7692390" cy="6791325"/>
          </a:xfrm>
          <a:prstGeom prst="rect">
            <a:avLst/>
          </a:prstGeom>
          <a:ln>
            <a:solidFill>
              <a:schemeClr val="tx1"/>
            </a:solidFill>
          </a:ln>
        </p:spPr>
      </p:pic>
      <p:sp>
        <p:nvSpPr>
          <p:cNvPr id="2" name="文本框 1"/>
          <p:cNvSpPr txBox="1"/>
          <p:nvPr/>
        </p:nvSpPr>
        <p:spPr>
          <a:xfrm>
            <a:off x="8723630" y="569595"/>
            <a:ext cx="2961005" cy="1198880"/>
          </a:xfrm>
          <a:prstGeom prst="rect">
            <a:avLst/>
          </a:prstGeom>
          <a:noFill/>
        </p:spPr>
        <p:txBody>
          <a:bodyPr wrap="square" rtlCol="0" anchor="t">
            <a:spAutoFit/>
          </a:bodyPr>
          <a:lstStyle/>
          <a:p>
            <a:pPr algn="ctr">
              <a:lnSpc>
                <a:spcPct val="90000"/>
              </a:lnSpc>
              <a:buClrTx/>
              <a:buSzTx/>
              <a:buFontTx/>
            </a:pPr>
            <a:r>
              <a:rPr kumimoji="1" lang="en-US" altLang="zh-CN" sz="4000" b="1" kern="0" dirty="0" smtClean="0">
                <a:solidFill>
                  <a:schemeClr val="tx1"/>
                </a:solidFill>
                <a:latin typeface="微软雅黑" charset="0"/>
                <a:ea typeface="微软雅黑" charset="0"/>
                <a:cs typeface="微软雅黑" charset="0"/>
                <a:sym typeface="+mn-ea"/>
              </a:rPr>
              <a:t>4. 范文分析-生物类</a:t>
            </a:r>
          </a:p>
        </p:txBody>
      </p:sp>
      <p:sp>
        <p:nvSpPr>
          <p:cNvPr id="7" name="矩形 6"/>
          <p:cNvSpPr/>
          <p:nvPr/>
        </p:nvSpPr>
        <p:spPr>
          <a:xfrm>
            <a:off x="8545195" y="1768475"/>
            <a:ext cx="3463925" cy="1660525"/>
          </a:xfrm>
          <a:prstGeom prst="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xmlns="">
                <a:solidFill>
                  <a:schemeClr val="accent1"/>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smtClean="0">
              <a:ln>
                <a:noFill/>
              </a:ln>
              <a:solidFill>
                <a:schemeClr val="tx1"/>
              </a:solidFill>
              <a:effectLst/>
              <a:latin typeface="Arial" panose="020B0604020202090204" pitchFamily="34" charset="0"/>
              <a:ea typeface="宋体" pitchFamily="2" charset="-122"/>
            </a:endParaRPr>
          </a:p>
        </p:txBody>
      </p:sp>
      <p:sp>
        <p:nvSpPr>
          <p:cNvPr id="8" name="文本框 7"/>
          <p:cNvSpPr txBox="1"/>
          <p:nvPr/>
        </p:nvSpPr>
        <p:spPr>
          <a:xfrm>
            <a:off x="8544560" y="1872615"/>
            <a:ext cx="3364230" cy="1938020"/>
          </a:xfrm>
          <a:prstGeom prst="rect">
            <a:avLst/>
          </a:prstGeom>
          <a:noFill/>
        </p:spPr>
        <p:txBody>
          <a:bodyPr wrap="square" rtlCol="0" anchor="t">
            <a:spAutoFit/>
          </a:bodyPr>
          <a:lstStyle/>
          <a:p>
            <a:pPr algn="l">
              <a:buClrTx/>
              <a:buSzTx/>
              <a:buFontTx/>
            </a:pPr>
            <a:r>
              <a:rPr lang="en-US" altLang="zh-CN" sz="2000" i="1" dirty="0">
                <a:latin typeface="微软雅黑" charset="0"/>
                <a:ea typeface="微软雅黑" charset="0"/>
                <a:cs typeface="Times New Roman" panose="02020503050405090304" charset="0"/>
                <a:sym typeface="+mn-ea"/>
              </a:rPr>
              <a:t>The diagrams below show the life cycle of a species of large fish called the salmon.</a:t>
            </a:r>
            <a:r>
              <a:rPr lang="zh-CN" altLang="en-US" sz="2000" i="1" dirty="0">
                <a:latin typeface="微软雅黑" charset="0"/>
                <a:ea typeface="微软雅黑" charset="0"/>
                <a:cs typeface="Times New Roman" panose="02020503050405090304" charset="0"/>
                <a:sym typeface="+mn-ea"/>
              </a:rPr>
              <a:t>（</a:t>
            </a:r>
            <a:r>
              <a:rPr lang="en-US" altLang="zh-CN" sz="2000" i="1" dirty="0">
                <a:latin typeface="微软雅黑" charset="0"/>
                <a:ea typeface="微软雅黑" charset="0"/>
                <a:cs typeface="Times New Roman" panose="02020503050405090304" charset="0"/>
                <a:sym typeface="+mn-ea"/>
              </a:rPr>
              <a:t>C</a:t>
            </a:r>
            <a:r>
              <a:rPr lang="en-US" altLang="zh-CN" sz="2000">
                <a:sym typeface="+mn-ea"/>
              </a:rPr>
              <a:t>10-4</a:t>
            </a:r>
            <a:r>
              <a:rPr lang="zh-CN" altLang="en-US" sz="2000">
                <a:ea typeface="宋体" charset="0"/>
                <a:sym typeface="+mn-ea"/>
              </a:rPr>
              <a:t>）</a:t>
            </a:r>
            <a:endParaRPr lang="zh-CN" altLang="en-US" sz="2000" i="1" dirty="0">
              <a:latin typeface="微软雅黑" charset="0"/>
              <a:ea typeface="宋体" charset="0"/>
              <a:cs typeface="Times New Roman" panose="02020503050405090304" charset="0"/>
              <a:sym typeface="+mn-ea"/>
            </a:endParaRPr>
          </a:p>
          <a:p>
            <a:pPr algn="l">
              <a:buClrTx/>
              <a:buSzTx/>
              <a:buFontTx/>
            </a:pPr>
            <a:endParaRPr lang="en-US" altLang="zh-CN" sz="2000" i="1" dirty="0">
              <a:latin typeface="微软雅黑" charset="0"/>
              <a:ea typeface="微软雅黑" charset="0"/>
              <a:cs typeface="Times New Roman" panose="02020503050405090304" charset="0"/>
            </a:endParaRPr>
          </a:p>
          <a:p>
            <a:endParaRPr lang="zh-CN" altLang="en-US" sz="2000" i="1" dirty="0">
              <a:latin typeface="微软雅黑" charset="0"/>
              <a:ea typeface="宋体" charset="0"/>
              <a:cs typeface="Times New Roman" panose="02020503050405090304" charset="0"/>
              <a:sym typeface="+mn-ea"/>
            </a:endParaRPr>
          </a:p>
        </p:txBody>
      </p:sp>
      <p:sp>
        <p:nvSpPr>
          <p:cNvPr id="5" name="文本框 4"/>
          <p:cNvSpPr txBox="1"/>
          <p:nvPr>
            <p:custDataLst>
              <p:tags r:id="rId1"/>
            </p:custDataLst>
          </p:nvPr>
        </p:nvSpPr>
        <p:spPr>
          <a:xfrm>
            <a:off x="5819140" y="290195"/>
            <a:ext cx="2585085" cy="3415030"/>
          </a:xfrm>
          <a:prstGeom prst="rect">
            <a:avLst/>
          </a:prstGeom>
          <a:solidFill>
            <a:schemeClr val="bg1"/>
          </a:solidFill>
        </p:spPr>
        <p:txBody>
          <a:bodyPr wrap="square" rtlCol="0">
            <a:spAutoFit/>
          </a:bodyPr>
          <a:lstStyle/>
          <a:p>
            <a:r>
              <a:rPr lang="en-US" altLang="zh-CN">
                <a:solidFill>
                  <a:srgbClr val="7030A0"/>
                </a:solidFill>
                <a:latin typeface="微软雅黑" charset="0"/>
                <a:ea typeface="微软雅黑" charset="0"/>
                <a:cs typeface="微软雅黑" charset="0"/>
              </a:rPr>
              <a:t>Introduce</a:t>
            </a:r>
            <a:r>
              <a:rPr lang="zh-CN" altLang="en-US">
                <a:solidFill>
                  <a:srgbClr val="7030A0"/>
                </a:solidFill>
                <a:latin typeface="微软雅黑" charset="0"/>
                <a:ea typeface="微软雅黑" charset="0"/>
                <a:cs typeface="微软雅黑" charset="0"/>
              </a:rPr>
              <a:t>段：改写题目</a:t>
            </a:r>
          </a:p>
          <a:p>
            <a:endParaRPr lang="zh-CN" altLang="en-US">
              <a:solidFill>
                <a:srgbClr val="7030A0"/>
              </a:solidFill>
              <a:latin typeface="微软雅黑" charset="0"/>
              <a:ea typeface="微软雅黑" charset="0"/>
              <a:cs typeface="微软雅黑" charset="0"/>
            </a:endParaRPr>
          </a:p>
          <a:p>
            <a:r>
              <a:rPr lang="en-US" altLang="zh-CN">
                <a:solidFill>
                  <a:srgbClr val="7030A0"/>
                </a:solidFill>
                <a:latin typeface="微软雅黑" charset="0"/>
                <a:ea typeface="微软雅黑" charset="0"/>
                <a:cs typeface="微软雅黑" charset="0"/>
              </a:rPr>
              <a:t>detail</a:t>
            </a:r>
            <a:r>
              <a:rPr lang="zh-CN" altLang="en-US">
                <a:solidFill>
                  <a:srgbClr val="7030A0"/>
                </a:solidFill>
                <a:latin typeface="微软雅黑" charset="0"/>
                <a:ea typeface="微软雅黑" charset="0"/>
                <a:cs typeface="微软雅黑" charset="0"/>
              </a:rPr>
              <a:t>段</a:t>
            </a:r>
            <a:r>
              <a:rPr lang="en-US" altLang="zh-CN">
                <a:solidFill>
                  <a:srgbClr val="7030A0"/>
                </a:solidFill>
                <a:latin typeface="微软雅黑" charset="0"/>
                <a:ea typeface="微软雅黑" charset="0"/>
                <a:cs typeface="微软雅黑" charset="0"/>
              </a:rPr>
              <a:t>1:</a:t>
            </a:r>
            <a:r>
              <a:rPr lang="zh-CN" altLang="en-US">
                <a:solidFill>
                  <a:srgbClr val="7030A0"/>
                </a:solidFill>
                <a:latin typeface="微软雅黑" charset="0"/>
                <a:ea typeface="微软雅黑" charset="0"/>
                <a:cs typeface="微软雅黑" charset="0"/>
              </a:rPr>
              <a:t>描写三文鱼前两个阶段，从卵孵化为幼年鱼段过程，</a:t>
            </a:r>
          </a:p>
          <a:p>
            <a:endParaRPr lang="en-US" altLang="zh-CN">
              <a:solidFill>
                <a:srgbClr val="7030A0"/>
              </a:solidFill>
              <a:latin typeface="微软雅黑" charset="0"/>
              <a:ea typeface="微软雅黑" charset="0"/>
              <a:cs typeface="微软雅黑" charset="0"/>
            </a:endParaRPr>
          </a:p>
          <a:p>
            <a:r>
              <a:rPr lang="en-US" altLang="zh-CN">
                <a:solidFill>
                  <a:srgbClr val="7030A0"/>
                </a:solidFill>
                <a:latin typeface="微软雅黑" charset="0"/>
                <a:ea typeface="微软雅黑" charset="0"/>
                <a:cs typeface="微软雅黑" charset="0"/>
              </a:rPr>
              <a:t>detail</a:t>
            </a:r>
            <a:r>
              <a:rPr lang="zh-CN" altLang="en-US">
                <a:solidFill>
                  <a:srgbClr val="7030A0"/>
                </a:solidFill>
                <a:latin typeface="微软雅黑" charset="0"/>
                <a:ea typeface="微软雅黑" charset="0"/>
                <a:cs typeface="微软雅黑" charset="0"/>
              </a:rPr>
              <a:t>段</a:t>
            </a:r>
            <a:r>
              <a:rPr lang="en-US" altLang="zh-CN">
                <a:solidFill>
                  <a:srgbClr val="7030A0"/>
                </a:solidFill>
                <a:latin typeface="微软雅黑" charset="0"/>
                <a:ea typeface="微软雅黑" charset="0"/>
                <a:cs typeface="微软雅黑" charset="0"/>
              </a:rPr>
              <a:t>2: </a:t>
            </a:r>
            <a:r>
              <a:rPr lang="zh-CN" altLang="en-US">
                <a:solidFill>
                  <a:srgbClr val="7030A0"/>
                </a:solidFill>
                <a:latin typeface="微软雅黑" charset="0"/>
                <a:ea typeface="微软雅黑" charset="0"/>
                <a:cs typeface="微软雅黑" charset="0"/>
              </a:rPr>
              <a:t>描写三文鱼后两个阶段，从二龄到成年体段过程</a:t>
            </a:r>
          </a:p>
          <a:p>
            <a:endParaRPr lang="zh-CN" altLang="en-US">
              <a:solidFill>
                <a:srgbClr val="7030A0"/>
              </a:solidFill>
              <a:latin typeface="微软雅黑" charset="0"/>
              <a:ea typeface="微软雅黑" charset="0"/>
              <a:cs typeface="微软雅黑" charset="0"/>
            </a:endParaRPr>
          </a:p>
          <a:p>
            <a:r>
              <a:rPr lang="en-US" altLang="zh-CN">
                <a:solidFill>
                  <a:srgbClr val="7030A0"/>
                </a:solidFill>
                <a:latin typeface="微软雅黑" charset="0"/>
                <a:ea typeface="微软雅黑" charset="0"/>
                <a:cs typeface="微软雅黑" charset="0"/>
              </a:rPr>
              <a:t>overview</a:t>
            </a:r>
            <a:r>
              <a:rPr lang="zh-CN" altLang="en-US">
                <a:solidFill>
                  <a:srgbClr val="7030A0"/>
                </a:solidFill>
                <a:latin typeface="微软雅黑" charset="0"/>
                <a:ea typeface="微软雅黑" charset="0"/>
                <a:cs typeface="微软雅黑" charset="0"/>
              </a:rPr>
              <a:t>段放在结尾，作为总结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blinds(horizontal)">
                                      <p:cBhvr>
                                        <p:cTn id="10" dur="500"/>
                                        <p:tgtEl>
                                          <p:spTgt spid="5">
                                            <p:txEl>
                                              <p:pRg st="2" end="2"/>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blinds(horizontal)">
                                      <p:cBhvr>
                                        <p:cTn id="13" dur="500"/>
                                        <p:tgtEl>
                                          <p:spTgt spid="5">
                                            <p:txEl>
                                              <p:pRg st="4" end="4"/>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blinds(horizontal)">
                                      <p:cBhvr>
                                        <p:cTn id="16"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bldLvl="0"/>
      <p:bldP spid="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99085" y="1047115"/>
            <a:ext cx="8975090" cy="5354320"/>
          </a:xfrm>
          <a:prstGeom prst="rect">
            <a:avLst/>
          </a:prstGeom>
          <a:noFill/>
        </p:spPr>
        <p:txBody>
          <a:bodyPr wrap="square" rtlCol="0" anchor="t">
            <a:spAutoFit/>
          </a:bodyPr>
          <a:lstStyle/>
          <a:p>
            <a:r>
              <a:rPr lang="en-US" altLang="zh-CN" dirty="0">
                <a:latin typeface="微软雅黑" charset="0"/>
                <a:ea typeface="微软雅黑" charset="0"/>
                <a:cs typeface="微软雅黑" charset="0"/>
              </a:rPr>
              <a:t>The </a:t>
            </a:r>
            <a:r>
              <a:rPr lang="en-US" altLang="zh-CN" dirty="0" smtClean="0">
                <a:latin typeface="微软雅黑" charset="0"/>
                <a:ea typeface="微软雅黑" charset="0"/>
                <a:cs typeface="微软雅黑" charset="0"/>
              </a:rPr>
              <a:t>diagram </a:t>
            </a:r>
            <a:r>
              <a:rPr lang="en-US" altLang="zh-CN" dirty="0">
                <a:solidFill>
                  <a:srgbClr val="FF0000"/>
                </a:solidFill>
                <a:latin typeface="微软雅黑" charset="0"/>
                <a:ea typeface="微软雅黑" charset="0"/>
                <a:cs typeface="微软雅黑" charset="0"/>
              </a:rPr>
              <a:t>shows how</a:t>
            </a:r>
            <a:r>
              <a:rPr lang="en-US" altLang="zh-CN" dirty="0">
                <a:latin typeface="微软雅黑" charset="0"/>
                <a:ea typeface="微软雅黑" charset="0"/>
                <a:cs typeface="微软雅黑" charset="0"/>
              </a:rPr>
              <a:t> salmon </a:t>
            </a:r>
            <a:r>
              <a:rPr lang="zh-CN" altLang="en-US" dirty="0">
                <a:latin typeface="微软雅黑" charset="0"/>
                <a:ea typeface="微软雅黑" charset="0"/>
                <a:cs typeface="微软雅黑" charset="0"/>
              </a:rPr>
              <a:t>begin life as eggs </a:t>
            </a:r>
            <a:r>
              <a:rPr lang="en-US" altLang="zh-CN" dirty="0">
                <a:latin typeface="微软雅黑" charset="0"/>
                <a:ea typeface="微软雅黑" charset="0"/>
                <a:cs typeface="微软雅黑" charset="0"/>
              </a:rPr>
              <a:t>and to adult </a:t>
            </a:r>
            <a:r>
              <a:rPr lang="en-US" altLang="zh-CN" dirty="0" err="1">
                <a:latin typeface="微软雅黑" charset="0"/>
                <a:ea typeface="微软雅黑" charset="0"/>
                <a:cs typeface="微软雅黑" charset="0"/>
              </a:rPr>
              <a:t>salomn</a:t>
            </a:r>
            <a:r>
              <a:rPr lang="en-US" altLang="zh-CN" dirty="0">
                <a:latin typeface="微软雅黑" charset="0"/>
                <a:ea typeface="微软雅黑" charset="0"/>
                <a:cs typeface="微软雅黑" charset="0"/>
              </a:rPr>
              <a:t>.</a:t>
            </a:r>
          </a:p>
          <a:p>
            <a:pPr>
              <a:lnSpc>
                <a:spcPct val="50000"/>
              </a:lnSpc>
            </a:pPr>
            <a:endParaRPr lang="zh-CN" altLang="en-US" dirty="0">
              <a:latin typeface="微软雅黑" charset="0"/>
              <a:ea typeface="微软雅黑" charset="0"/>
              <a:cs typeface="微软雅黑" charset="0"/>
            </a:endParaRPr>
          </a:p>
          <a:p>
            <a:pPr>
              <a:lnSpc>
                <a:spcPct val="50000"/>
              </a:lnSpc>
            </a:pPr>
            <a:endParaRPr lang="zh-CN" altLang="en-US" dirty="0">
              <a:latin typeface="微软雅黑" charset="0"/>
              <a:ea typeface="微软雅黑" charset="0"/>
              <a:cs typeface="微软雅黑" charset="0"/>
            </a:endParaRPr>
          </a:p>
          <a:p>
            <a:r>
              <a:rPr lang="en-US" altLang="zh-CN" dirty="0" err="1">
                <a:latin typeface="微软雅黑" charset="0"/>
                <a:ea typeface="微软雅黑" charset="0"/>
                <a:cs typeface="微软雅黑" charset="0"/>
                <a:sym typeface="+mn-ea"/>
              </a:rPr>
              <a:t>Salomn</a:t>
            </a:r>
            <a:r>
              <a:rPr lang="en-US" altLang="zh-CN" dirty="0">
                <a:latin typeface="微软雅黑" charset="0"/>
                <a:ea typeface="微软雅黑" charset="0"/>
                <a:cs typeface="微软雅黑" charset="0"/>
                <a:sym typeface="+mn-ea"/>
              </a:rPr>
              <a:t> </a:t>
            </a:r>
            <a:r>
              <a:rPr lang="en-US" altLang="zh-CN" dirty="0">
                <a:highlight>
                  <a:srgbClr val="FFFF00"/>
                </a:highlight>
                <a:latin typeface="微软雅黑" charset="0"/>
                <a:ea typeface="微软雅黑" charset="0"/>
                <a:cs typeface="微软雅黑" charset="0"/>
                <a:sym typeface="+mn-ea"/>
              </a:rPr>
              <a:t>begins their life</a:t>
            </a:r>
            <a:r>
              <a:rPr lang="en-US" altLang="zh-CN" dirty="0">
                <a:latin typeface="微软雅黑" charset="0"/>
                <a:ea typeface="微软雅黑" charset="0"/>
                <a:cs typeface="微软雅黑" charset="0"/>
                <a:sym typeface="+mn-ea"/>
              </a:rPr>
              <a:t> </a:t>
            </a:r>
            <a:r>
              <a:rPr lang="zh-CN" altLang="en-US" dirty="0">
                <a:latin typeface="微软雅黑" charset="0"/>
                <a:ea typeface="微软雅黑" charset="0"/>
                <a:cs typeface="微软雅黑" charset="0"/>
                <a:sym typeface="+mn-ea"/>
              </a:rPr>
              <a:t>on a pebbly riverbed, hidden among reeds in the slow-moving upper reaches of a river.</a:t>
            </a:r>
            <a:r>
              <a:rPr lang="en-US" altLang="zh-CN" dirty="0">
                <a:latin typeface="微软雅黑" charset="0"/>
                <a:ea typeface="微软雅黑" charset="0"/>
                <a:cs typeface="微软雅黑" charset="0"/>
                <a:sym typeface="+mn-ea"/>
              </a:rPr>
              <a:t> </a:t>
            </a:r>
            <a:r>
              <a:rPr lang="zh-CN" altLang="en-US" dirty="0">
                <a:highlight>
                  <a:srgbClr val="FFFF00"/>
                </a:highlight>
                <a:latin typeface="微软雅黑" charset="0"/>
                <a:ea typeface="微软雅黑" charset="0"/>
                <a:cs typeface="微软雅黑" charset="0"/>
              </a:rPr>
              <a:t>After five to six months</a:t>
            </a:r>
            <a:r>
              <a:rPr lang="zh-CN" altLang="en-US" dirty="0">
                <a:latin typeface="微软雅黑" charset="0"/>
                <a:ea typeface="微软雅黑" charset="0"/>
                <a:cs typeface="微软雅黑" charset="0"/>
              </a:rPr>
              <a:t> the </a:t>
            </a:r>
            <a:r>
              <a:rPr lang="zh-CN" altLang="en-US" dirty="0">
                <a:solidFill>
                  <a:srgbClr val="FF0000"/>
                </a:solidFill>
                <a:latin typeface="微软雅黑" charset="0"/>
                <a:ea typeface="微软雅黑" charset="0"/>
                <a:cs typeface="微软雅黑" charset="0"/>
              </a:rPr>
              <a:t>eggs </a:t>
            </a:r>
            <a:r>
              <a:rPr lang="zh-CN" altLang="en-US" dirty="0">
                <a:latin typeface="微软雅黑" charset="0"/>
                <a:ea typeface="微软雅黑" charset="0"/>
                <a:cs typeface="微软雅黑" charset="0"/>
              </a:rPr>
              <a:t>hatch into 'fry'.</a:t>
            </a:r>
            <a:r>
              <a:rPr lang="en-US" altLang="zh-CN" dirty="0">
                <a:latin typeface="微软雅黑" charset="0"/>
                <a:ea typeface="微软雅黑" charset="0"/>
                <a:cs typeface="微软雅黑" charset="0"/>
              </a:rPr>
              <a:t> </a:t>
            </a:r>
            <a:r>
              <a:rPr lang="zh-CN" altLang="en-US" dirty="0">
                <a:latin typeface="微软雅黑" charset="0"/>
                <a:ea typeface="微软雅黑" charset="0"/>
                <a:cs typeface="微软雅黑" charset="0"/>
              </a:rPr>
              <a:t>For approximately the next four years, these </a:t>
            </a:r>
            <a:r>
              <a:rPr lang="zh-CN" altLang="en-US" dirty="0">
                <a:solidFill>
                  <a:srgbClr val="FF0000"/>
                </a:solidFill>
                <a:latin typeface="微软雅黑" charset="0"/>
                <a:ea typeface="微软雅黑" charset="0"/>
                <a:cs typeface="微软雅黑" charset="0"/>
              </a:rPr>
              <a:t>baby salmon</a:t>
            </a:r>
            <a:r>
              <a:rPr lang="zh-CN" altLang="en-US" dirty="0">
                <a:latin typeface="微软雅黑" charset="0"/>
                <a:ea typeface="微软雅黑" charset="0"/>
                <a:cs typeface="微软雅黑" charset="0"/>
              </a:rPr>
              <a:t> will live in the lower, faster-flowing waters of their river. During this time they measure between three and eight centimetres in length.</a:t>
            </a:r>
          </a:p>
          <a:p>
            <a:pPr>
              <a:lnSpc>
                <a:spcPct val="50000"/>
              </a:lnSpc>
            </a:pPr>
            <a:endParaRPr lang="zh-CN" altLang="en-US" dirty="0">
              <a:latin typeface="微软雅黑" charset="0"/>
              <a:ea typeface="微软雅黑" charset="0"/>
              <a:cs typeface="微软雅黑" charset="0"/>
            </a:endParaRPr>
          </a:p>
          <a:p>
            <a:pPr>
              <a:lnSpc>
                <a:spcPct val="50000"/>
              </a:lnSpc>
            </a:pPr>
            <a:endParaRPr lang="zh-CN" altLang="en-US" dirty="0">
              <a:latin typeface="微软雅黑" charset="0"/>
              <a:ea typeface="微软雅黑" charset="0"/>
              <a:cs typeface="微软雅黑" charset="0"/>
            </a:endParaRPr>
          </a:p>
          <a:p>
            <a:r>
              <a:rPr lang="zh-CN" altLang="en-US" dirty="0">
                <a:highlight>
                  <a:srgbClr val="FFFF00"/>
                </a:highlight>
                <a:latin typeface="微软雅黑" charset="0"/>
                <a:ea typeface="微软雅黑" charset="0"/>
                <a:cs typeface="微软雅黑" charset="0"/>
              </a:rPr>
              <a:t>By the time</a:t>
            </a:r>
            <a:r>
              <a:rPr lang="zh-CN" altLang="en-US" dirty="0">
                <a:latin typeface="微软雅黑" charset="0"/>
                <a:ea typeface="微软雅黑" charset="0"/>
                <a:cs typeface="微软雅黑" charset="0"/>
              </a:rPr>
              <a:t> salmon reach twelve to fifteen centimetres, they are termed </a:t>
            </a:r>
            <a:r>
              <a:rPr lang="zh-CN" altLang="en-US" dirty="0">
                <a:solidFill>
                  <a:srgbClr val="FF0000"/>
                </a:solidFill>
                <a:latin typeface="微软雅黑" charset="0"/>
                <a:ea typeface="微软雅黑" charset="0"/>
                <a:cs typeface="微软雅黑" charset="0"/>
              </a:rPr>
              <a:t>'smolt'</a:t>
            </a:r>
            <a:r>
              <a:rPr lang="zh-CN" altLang="en-US" dirty="0">
                <a:latin typeface="微软雅黑" charset="0"/>
                <a:ea typeface="微软雅黑" charset="0"/>
                <a:cs typeface="微软雅黑" charset="0"/>
              </a:rPr>
              <a:t>, and at this time they migrate further downriver into the open sea. </a:t>
            </a:r>
            <a:r>
              <a:rPr lang="zh-CN" altLang="en-US" dirty="0">
                <a:highlight>
                  <a:srgbClr val="FFFF00"/>
                </a:highlight>
                <a:latin typeface="微软雅黑" charset="0"/>
                <a:ea typeface="微软雅黑" charset="0"/>
                <a:cs typeface="微软雅黑" charset="0"/>
              </a:rPr>
              <a:t>After five years</a:t>
            </a:r>
            <a:r>
              <a:rPr lang="zh-CN" altLang="en-US" dirty="0">
                <a:latin typeface="微软雅黑" charset="0"/>
                <a:ea typeface="微软雅黑" charset="0"/>
                <a:cs typeface="微软雅黑" charset="0"/>
              </a:rPr>
              <a:t> at sea the salmon will have grown to </a:t>
            </a:r>
            <a:r>
              <a:rPr lang="zh-CN" altLang="en-US" dirty="0">
                <a:solidFill>
                  <a:srgbClr val="FF0000"/>
                </a:solidFill>
                <a:latin typeface="微软雅黑" charset="0"/>
                <a:ea typeface="微软雅黑" charset="0"/>
                <a:cs typeface="微软雅黑" charset="0"/>
              </a:rPr>
              <a:t>adult</a:t>
            </a:r>
            <a:r>
              <a:rPr lang="zh-CN" altLang="en-US" dirty="0">
                <a:latin typeface="微软雅黑" charset="0"/>
                <a:ea typeface="微软雅黑" charset="0"/>
                <a:cs typeface="微软雅黑" charset="0"/>
              </a:rPr>
              <a:t> size, which is between seventy and seventy-six centimetres. They then begin swimming back to their birthplace, where they will </a:t>
            </a:r>
            <a:r>
              <a:rPr lang="zh-CN" altLang="en-US" dirty="0">
                <a:solidFill>
                  <a:srgbClr val="FF0000"/>
                </a:solidFill>
                <a:latin typeface="微软雅黑" charset="0"/>
                <a:ea typeface="微软雅黑" charset="0"/>
                <a:cs typeface="微软雅黑" charset="0"/>
              </a:rPr>
              <a:t>lay their eggs</a:t>
            </a:r>
            <a:r>
              <a:rPr lang="zh-CN" altLang="en-US" dirty="0">
                <a:latin typeface="微软雅黑" charset="0"/>
                <a:ea typeface="微软雅黑" charset="0"/>
                <a:cs typeface="微软雅黑" charset="0"/>
              </a:rPr>
              <a:t>, and the cycle starts anew.</a:t>
            </a:r>
          </a:p>
          <a:p>
            <a:pPr>
              <a:lnSpc>
                <a:spcPct val="50000"/>
              </a:lnSpc>
            </a:pPr>
            <a:endParaRPr lang="zh-CN" altLang="en-US" dirty="0">
              <a:latin typeface="微软雅黑" charset="0"/>
              <a:ea typeface="微软雅黑" charset="0"/>
              <a:cs typeface="微软雅黑" charset="0"/>
            </a:endParaRPr>
          </a:p>
          <a:p>
            <a:pPr>
              <a:lnSpc>
                <a:spcPct val="50000"/>
              </a:lnSpc>
            </a:pPr>
            <a:endParaRPr lang="zh-CN" altLang="en-US" dirty="0">
              <a:latin typeface="微软雅黑" charset="0"/>
              <a:ea typeface="微软雅黑" charset="0"/>
              <a:cs typeface="微软雅黑" charset="0"/>
            </a:endParaRPr>
          </a:p>
          <a:p>
            <a:r>
              <a:rPr lang="zh-CN" altLang="en-US" dirty="0">
                <a:solidFill>
                  <a:srgbClr val="FF0000"/>
                </a:solidFill>
                <a:latin typeface="微软雅黑" charset="0"/>
                <a:ea typeface="微软雅黑" charset="0"/>
                <a:cs typeface="微软雅黑" charset="0"/>
              </a:rPr>
              <a:t>In summary</a:t>
            </a:r>
            <a:r>
              <a:rPr lang="zh-CN" altLang="en-US" dirty="0">
                <a:latin typeface="微软雅黑" charset="0"/>
                <a:ea typeface="微软雅黑" charset="0"/>
                <a:cs typeface="微软雅黑" charset="0"/>
              </a:rPr>
              <a:t>, the salmon passes through three distinct physical stages as it grows to maturity. Each of these stages takes place in a very different aquatic location.</a:t>
            </a:r>
            <a:r>
              <a:rPr lang="en-US" altLang="zh-CN" dirty="0">
                <a:latin typeface="微软雅黑" charset="0"/>
                <a:ea typeface="微软雅黑" charset="0"/>
                <a:cs typeface="微软雅黑" charset="0"/>
              </a:rPr>
              <a:t> [</a:t>
            </a:r>
            <a:r>
              <a:rPr lang="zh-CN" altLang="en-US" dirty="0">
                <a:latin typeface="微软雅黑" charset="0"/>
                <a:ea typeface="微软雅黑" charset="0"/>
                <a:cs typeface="微软雅黑" charset="0"/>
              </a:rPr>
              <a:t>It is noteworthy that the first two stages of this fish's life occur in a freshwater environment, while the third stage is lived in saltwater.</a:t>
            </a:r>
            <a:r>
              <a:rPr lang="en-US" altLang="zh-CN" dirty="0">
                <a:latin typeface="微软雅黑" charset="0"/>
                <a:ea typeface="微软雅黑" charset="0"/>
                <a:cs typeface="微软雅黑" charset="0"/>
              </a:rPr>
              <a:t>]</a:t>
            </a:r>
            <a:r>
              <a:rPr lang="en-US" altLang="zh-CN" dirty="0">
                <a:solidFill>
                  <a:schemeClr val="accent1"/>
                </a:solidFill>
                <a:latin typeface="微软雅黑" charset="0"/>
                <a:ea typeface="微软雅黑" charset="0"/>
                <a:cs typeface="微软雅黑" charset="0"/>
              </a:rPr>
              <a:t>(</a:t>
            </a:r>
            <a:r>
              <a:rPr lang="zh-CN" altLang="en-US" dirty="0">
                <a:solidFill>
                  <a:schemeClr val="accent1"/>
                </a:solidFill>
                <a:latin typeface="微软雅黑" charset="0"/>
                <a:ea typeface="微软雅黑" charset="0"/>
                <a:cs typeface="微软雅黑" charset="0"/>
              </a:rPr>
              <a:t>加分句，补充说明）</a:t>
            </a:r>
          </a:p>
        </p:txBody>
      </p:sp>
      <p:sp>
        <p:nvSpPr>
          <p:cNvPr id="5" name="文本框 4"/>
          <p:cNvSpPr txBox="1"/>
          <p:nvPr/>
        </p:nvSpPr>
        <p:spPr>
          <a:xfrm>
            <a:off x="9273540" y="1047115"/>
            <a:ext cx="2585085" cy="4799965"/>
          </a:xfrm>
          <a:prstGeom prst="rect">
            <a:avLst/>
          </a:prstGeom>
          <a:noFill/>
        </p:spPr>
        <p:txBody>
          <a:bodyPr wrap="square" rtlCol="0">
            <a:spAutoFit/>
          </a:bodyPr>
          <a:lstStyle/>
          <a:p>
            <a:r>
              <a:rPr lang="en-US" altLang="zh-CN">
                <a:solidFill>
                  <a:srgbClr val="7030A0"/>
                </a:solidFill>
                <a:latin typeface="微软雅黑" charset="0"/>
                <a:ea typeface="微软雅黑" charset="0"/>
                <a:cs typeface="微软雅黑" charset="0"/>
              </a:rPr>
              <a:t>Introduce</a:t>
            </a:r>
            <a:r>
              <a:rPr lang="zh-CN" altLang="en-US">
                <a:solidFill>
                  <a:srgbClr val="7030A0"/>
                </a:solidFill>
                <a:latin typeface="微软雅黑" charset="0"/>
                <a:ea typeface="微软雅黑" charset="0"/>
                <a:cs typeface="微软雅黑" charset="0"/>
              </a:rPr>
              <a:t>段：改写题目</a:t>
            </a:r>
          </a:p>
          <a:p>
            <a:endParaRPr lang="zh-CN" altLang="en-US">
              <a:solidFill>
                <a:srgbClr val="7030A0"/>
              </a:solidFill>
              <a:latin typeface="微软雅黑" charset="0"/>
              <a:ea typeface="微软雅黑" charset="0"/>
              <a:cs typeface="微软雅黑" charset="0"/>
            </a:endParaRPr>
          </a:p>
          <a:p>
            <a:endParaRPr lang="zh-CN" altLang="en-US">
              <a:solidFill>
                <a:srgbClr val="7030A0"/>
              </a:solidFill>
              <a:latin typeface="微软雅黑" charset="0"/>
              <a:ea typeface="微软雅黑" charset="0"/>
              <a:cs typeface="微软雅黑" charset="0"/>
            </a:endParaRPr>
          </a:p>
          <a:p>
            <a:r>
              <a:rPr lang="en-US" altLang="zh-CN">
                <a:solidFill>
                  <a:srgbClr val="7030A0"/>
                </a:solidFill>
                <a:latin typeface="微软雅黑" charset="0"/>
                <a:ea typeface="微软雅黑" charset="0"/>
                <a:cs typeface="微软雅黑" charset="0"/>
              </a:rPr>
              <a:t>detail</a:t>
            </a:r>
            <a:r>
              <a:rPr lang="zh-CN" altLang="en-US">
                <a:solidFill>
                  <a:srgbClr val="7030A0"/>
                </a:solidFill>
                <a:latin typeface="微软雅黑" charset="0"/>
                <a:ea typeface="微软雅黑" charset="0"/>
                <a:cs typeface="微软雅黑" charset="0"/>
              </a:rPr>
              <a:t>段</a:t>
            </a:r>
            <a:r>
              <a:rPr lang="en-US" altLang="zh-CN">
                <a:solidFill>
                  <a:srgbClr val="7030A0"/>
                </a:solidFill>
                <a:latin typeface="微软雅黑" charset="0"/>
                <a:ea typeface="微软雅黑" charset="0"/>
                <a:cs typeface="微软雅黑" charset="0"/>
              </a:rPr>
              <a:t>1:</a:t>
            </a:r>
            <a:r>
              <a:rPr lang="zh-CN" altLang="en-US">
                <a:solidFill>
                  <a:srgbClr val="7030A0"/>
                </a:solidFill>
                <a:latin typeface="微软雅黑" charset="0"/>
                <a:ea typeface="微软雅黑" charset="0"/>
                <a:cs typeface="微软雅黑" charset="0"/>
              </a:rPr>
              <a:t>描写三文鱼前两个阶段，从卵孵化为幼年鱼段过程，</a:t>
            </a:r>
          </a:p>
          <a:p>
            <a:endParaRPr lang="en-US" altLang="zh-CN">
              <a:solidFill>
                <a:srgbClr val="7030A0"/>
              </a:solidFill>
              <a:latin typeface="微软雅黑" charset="0"/>
              <a:ea typeface="微软雅黑" charset="0"/>
              <a:cs typeface="微软雅黑" charset="0"/>
            </a:endParaRPr>
          </a:p>
          <a:p>
            <a:endParaRPr lang="en-US" altLang="zh-CN">
              <a:solidFill>
                <a:srgbClr val="7030A0"/>
              </a:solidFill>
              <a:latin typeface="微软雅黑" charset="0"/>
              <a:ea typeface="微软雅黑" charset="0"/>
              <a:cs typeface="微软雅黑" charset="0"/>
            </a:endParaRPr>
          </a:p>
          <a:p>
            <a:endParaRPr lang="en-US" altLang="zh-CN">
              <a:solidFill>
                <a:srgbClr val="7030A0"/>
              </a:solidFill>
              <a:latin typeface="微软雅黑" charset="0"/>
              <a:ea typeface="微软雅黑" charset="0"/>
              <a:cs typeface="微软雅黑" charset="0"/>
            </a:endParaRPr>
          </a:p>
          <a:p>
            <a:r>
              <a:rPr lang="en-US" altLang="zh-CN">
                <a:solidFill>
                  <a:srgbClr val="7030A0"/>
                </a:solidFill>
                <a:latin typeface="微软雅黑" charset="0"/>
                <a:ea typeface="微软雅黑" charset="0"/>
                <a:cs typeface="微软雅黑" charset="0"/>
              </a:rPr>
              <a:t>detail</a:t>
            </a:r>
            <a:r>
              <a:rPr lang="zh-CN" altLang="en-US">
                <a:solidFill>
                  <a:srgbClr val="7030A0"/>
                </a:solidFill>
                <a:latin typeface="微软雅黑" charset="0"/>
                <a:ea typeface="微软雅黑" charset="0"/>
                <a:cs typeface="微软雅黑" charset="0"/>
              </a:rPr>
              <a:t>段</a:t>
            </a:r>
            <a:r>
              <a:rPr lang="en-US" altLang="zh-CN">
                <a:solidFill>
                  <a:srgbClr val="7030A0"/>
                </a:solidFill>
                <a:latin typeface="微软雅黑" charset="0"/>
                <a:ea typeface="微软雅黑" charset="0"/>
                <a:cs typeface="微软雅黑" charset="0"/>
              </a:rPr>
              <a:t>2: </a:t>
            </a:r>
            <a:r>
              <a:rPr lang="zh-CN" altLang="en-US">
                <a:solidFill>
                  <a:srgbClr val="7030A0"/>
                </a:solidFill>
                <a:latin typeface="微软雅黑" charset="0"/>
                <a:ea typeface="微软雅黑" charset="0"/>
                <a:cs typeface="微软雅黑" charset="0"/>
              </a:rPr>
              <a:t>描写三文鱼后两个阶段，从二龄到成年体段过程</a:t>
            </a:r>
          </a:p>
          <a:p>
            <a:endParaRPr lang="zh-CN" altLang="en-US">
              <a:solidFill>
                <a:srgbClr val="7030A0"/>
              </a:solidFill>
              <a:latin typeface="微软雅黑" charset="0"/>
              <a:ea typeface="微软雅黑" charset="0"/>
              <a:cs typeface="微软雅黑" charset="0"/>
            </a:endParaRPr>
          </a:p>
          <a:p>
            <a:endParaRPr lang="zh-CN" altLang="en-US">
              <a:solidFill>
                <a:srgbClr val="7030A0"/>
              </a:solidFill>
              <a:latin typeface="微软雅黑" charset="0"/>
              <a:ea typeface="微软雅黑" charset="0"/>
              <a:cs typeface="微软雅黑" charset="0"/>
            </a:endParaRPr>
          </a:p>
          <a:p>
            <a:endParaRPr lang="zh-CN" altLang="en-US">
              <a:solidFill>
                <a:srgbClr val="7030A0"/>
              </a:solidFill>
              <a:latin typeface="微软雅黑" charset="0"/>
              <a:ea typeface="微软雅黑" charset="0"/>
              <a:cs typeface="微软雅黑" charset="0"/>
            </a:endParaRPr>
          </a:p>
          <a:p>
            <a:r>
              <a:rPr lang="en-US" altLang="zh-CN">
                <a:solidFill>
                  <a:srgbClr val="7030A0"/>
                </a:solidFill>
                <a:latin typeface="微软雅黑" charset="0"/>
                <a:ea typeface="微软雅黑" charset="0"/>
                <a:cs typeface="微软雅黑" charset="0"/>
              </a:rPr>
              <a:t>overview</a:t>
            </a:r>
            <a:r>
              <a:rPr lang="zh-CN" altLang="en-US">
                <a:solidFill>
                  <a:srgbClr val="7030A0"/>
                </a:solidFill>
                <a:latin typeface="微软雅黑" charset="0"/>
                <a:ea typeface="微软雅黑" charset="0"/>
                <a:cs typeface="微软雅黑" charset="0"/>
              </a:rPr>
              <a:t>段放在结尾，作为总结</a:t>
            </a:r>
          </a:p>
        </p:txBody>
      </p:sp>
      <p:sp>
        <p:nvSpPr>
          <p:cNvPr id="2" name="文本框 1"/>
          <p:cNvSpPr txBox="1"/>
          <p:nvPr/>
        </p:nvSpPr>
        <p:spPr>
          <a:xfrm>
            <a:off x="3968115" y="128270"/>
            <a:ext cx="5467350" cy="645160"/>
          </a:xfrm>
          <a:prstGeom prst="rect">
            <a:avLst/>
          </a:prstGeom>
          <a:noFill/>
        </p:spPr>
        <p:txBody>
          <a:bodyPr wrap="square" rtlCol="0" anchor="t">
            <a:spAutoFit/>
          </a:bodyPr>
          <a:lstStyle/>
          <a:p>
            <a:pPr algn="ctr">
              <a:lnSpc>
                <a:spcPct val="90000"/>
              </a:lnSpc>
              <a:buClrTx/>
              <a:buSzTx/>
              <a:buFontTx/>
            </a:pPr>
            <a:r>
              <a:rPr kumimoji="1" lang="en-US" altLang="zh-CN" sz="4000" b="1" kern="0" dirty="0" smtClean="0">
                <a:solidFill>
                  <a:schemeClr val="tx1"/>
                </a:solidFill>
                <a:latin typeface="微软雅黑" charset="0"/>
                <a:ea typeface="微软雅黑" charset="0"/>
                <a:cs typeface="微软雅黑" charset="0"/>
                <a:sym typeface="+mn-ea"/>
              </a:rPr>
              <a:t>4.范文分析-生物类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blinds(horizontal)">
                                      <p:cBhvr>
                                        <p:cTn id="27" dur="500"/>
                                        <p:tgtEl>
                                          <p:spTgt spid="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animEffect transition="in" filter="blinds(horizontal)">
                                      <p:cBhvr>
                                        <p:cTn id="37" dur="500"/>
                                        <p:tgtEl>
                                          <p:spTgt spid="5">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blinds(horizontal)">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bldLvl="0"/>
      <p:bldP spid="3" grpId="1"/>
      <p:bldP spid="5" grpId="0" uiExpand="1" build="allAtOnce" bldLvl="0"/>
      <p:bldP spid="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22470" y="270510"/>
            <a:ext cx="7462520" cy="1143000"/>
          </a:xfrm>
        </p:spPr>
        <p:txBody>
          <a:bodyPr/>
          <a:lstStyle/>
          <a:p>
            <a:r>
              <a:rPr lang="en-US" altLang="zh-CN">
                <a:solidFill>
                  <a:schemeClr val="tx1"/>
                </a:solidFill>
              </a:rPr>
              <a:t>5.</a:t>
            </a:r>
            <a:r>
              <a:rPr lang="zh-CN" altLang="en-US">
                <a:solidFill>
                  <a:schemeClr val="tx1"/>
                </a:solidFill>
              </a:rPr>
              <a:t>生物类</a:t>
            </a:r>
            <a:r>
              <a:rPr lang="en-US" altLang="zh-CN">
                <a:solidFill>
                  <a:schemeClr val="tx1"/>
                </a:solidFill>
              </a:rPr>
              <a:t>PRACTICE</a:t>
            </a:r>
          </a:p>
        </p:txBody>
      </p:sp>
      <p:pic>
        <p:nvPicPr>
          <p:cNvPr id="4" name="内容占位符 3"/>
          <p:cNvPicPr>
            <a:picLocks noGrp="1" noChangeAspect="1"/>
          </p:cNvPicPr>
          <p:nvPr>
            <p:ph idx="1"/>
          </p:nvPr>
        </p:nvPicPr>
        <p:blipFill>
          <a:blip r:embed="rId2"/>
          <a:stretch>
            <a:fillRect/>
          </a:stretch>
        </p:blipFill>
        <p:spPr>
          <a:xfrm>
            <a:off x="149860" y="621030"/>
            <a:ext cx="5865495" cy="5530215"/>
          </a:xfrm>
          <a:prstGeom prst="rect">
            <a:avLst/>
          </a:prstGeom>
        </p:spPr>
      </p:pic>
      <p:sp>
        <p:nvSpPr>
          <p:cNvPr id="5" name="文本框 4"/>
          <p:cNvSpPr txBox="1"/>
          <p:nvPr/>
        </p:nvSpPr>
        <p:spPr>
          <a:xfrm>
            <a:off x="4103370" y="5734685"/>
            <a:ext cx="1101725" cy="368300"/>
          </a:xfrm>
          <a:prstGeom prst="rect">
            <a:avLst/>
          </a:prstGeom>
          <a:noFill/>
        </p:spPr>
        <p:txBody>
          <a:bodyPr wrap="square" rtlCol="0">
            <a:spAutoFit/>
          </a:bodyPr>
          <a:lstStyle/>
          <a:p>
            <a:r>
              <a:rPr lang="en-US" altLang="zh-CN"/>
              <a:t>2020</a:t>
            </a:r>
            <a:r>
              <a:rPr lang="zh-CN" altLang="en-US"/>
              <a:t>真题</a:t>
            </a:r>
          </a:p>
        </p:txBody>
      </p:sp>
      <p:sp>
        <p:nvSpPr>
          <p:cNvPr id="6" name="文本框 5"/>
          <p:cNvSpPr txBox="1"/>
          <p:nvPr/>
        </p:nvSpPr>
        <p:spPr>
          <a:xfrm>
            <a:off x="5506085" y="1226820"/>
            <a:ext cx="6478270" cy="4092575"/>
          </a:xfrm>
          <a:prstGeom prst="rect">
            <a:avLst/>
          </a:prstGeom>
          <a:noFill/>
        </p:spPr>
        <p:txBody>
          <a:bodyPr wrap="square" rtlCol="0" anchor="t">
            <a:spAutoFit/>
          </a:bodyPr>
          <a:lstStyle/>
          <a:p>
            <a:r>
              <a:rPr lang="zh-CN" altLang="en-US" sz="2000">
                <a:latin typeface="微软雅黑" charset="0"/>
                <a:ea typeface="微软雅黑" charset="0"/>
                <a:cs typeface="微软雅黑" charset="0"/>
              </a:rPr>
              <a:t>The life cycle of the honey bee begins when the female adult lays an egg; the female typically lays </a:t>
            </a:r>
            <a:r>
              <a:rPr lang="en-US" altLang="zh-CN" sz="2000">
                <a:latin typeface="微软雅黑" charset="0"/>
                <a:ea typeface="微软雅黑" charset="0"/>
                <a:cs typeface="微软雅黑" charset="0"/>
              </a:rPr>
              <a:t> </a:t>
            </a:r>
            <a:r>
              <a:rPr lang="zh-CN" altLang="en-US" sz="2000">
                <a:latin typeface="微软雅黑" charset="0"/>
                <a:ea typeface="微软雅黑" charset="0"/>
                <a:cs typeface="微软雅黑" charset="0"/>
              </a:rPr>
              <a:t>one or two eggs every 3 days. Between 9 and 10 days later, </a:t>
            </a:r>
            <a:r>
              <a:rPr lang="en-US" altLang="zh-CN" sz="2000">
                <a:latin typeface="微软雅黑" charset="0"/>
                <a:ea typeface="微软雅黑" charset="0"/>
                <a:cs typeface="微软雅黑" charset="0"/>
              </a:rPr>
              <a:t> </a:t>
            </a:r>
            <a:r>
              <a:rPr lang="en-US" altLang="zh-CN" sz="2000" u="sng">
                <a:latin typeface="微软雅黑" charset="0"/>
                <a:ea typeface="微软雅黑" charset="0"/>
                <a:cs typeface="微软雅黑" charset="0"/>
              </a:rPr>
              <a:t>                                  </a:t>
            </a:r>
            <a:r>
              <a:rPr lang="zh-CN" altLang="en-US" sz="2000">
                <a:latin typeface="微软雅黑" charset="0"/>
                <a:ea typeface="微软雅黑" charset="0"/>
                <a:cs typeface="微软雅黑" charset="0"/>
              </a:rPr>
              <a:t>.</a:t>
            </a:r>
          </a:p>
          <a:p>
            <a:endParaRPr lang="zh-CN" altLang="en-US" sz="2000">
              <a:latin typeface="微软雅黑" charset="0"/>
              <a:ea typeface="微软雅黑" charset="0"/>
              <a:cs typeface="微软雅黑" charset="0"/>
            </a:endParaRPr>
          </a:p>
          <a:p>
            <a:r>
              <a:rPr lang="zh-CN" altLang="en-US" sz="2000">
                <a:latin typeface="微软雅黑" charset="0"/>
                <a:ea typeface="微软雅黑" charset="0"/>
                <a:cs typeface="微软雅黑" charset="0"/>
              </a:rPr>
              <a:t>During the third stage of the life cycle, </a:t>
            </a:r>
            <a:r>
              <a:rPr lang="en-US" altLang="zh-CN" sz="2000" u="sng">
                <a:latin typeface="微软雅黑" charset="0"/>
                <a:ea typeface="微软雅黑" charset="0"/>
                <a:cs typeface="微软雅黑" charset="0"/>
                <a:sym typeface="+mn-ea"/>
              </a:rPr>
              <a:t>                               </a:t>
            </a:r>
            <a:r>
              <a:rPr lang="zh-CN" altLang="en-US" sz="2000">
                <a:latin typeface="微软雅黑" charset="0"/>
                <a:ea typeface="微软雅黑" charset="0"/>
                <a:cs typeface="微软雅黑" charset="0"/>
              </a:rPr>
              <a:t>. This moulting first takes place 5 days after the egg hatches, then 7 days later, and again another 9 days later. After a total of 30 to 31 days from the start of the cycle, </a:t>
            </a:r>
            <a:r>
              <a:rPr lang="en-US" altLang="zh-CN" sz="2000" u="sng">
                <a:latin typeface="微软雅黑" charset="0"/>
                <a:ea typeface="微软雅黑" charset="0"/>
                <a:cs typeface="微软雅黑" charset="0"/>
                <a:sym typeface="+mn-ea"/>
              </a:rPr>
              <a:t>                              </a:t>
            </a:r>
            <a:r>
              <a:rPr lang="zh-CN" altLang="en-US" sz="2000">
                <a:latin typeface="微软雅黑" charset="0"/>
                <a:ea typeface="微软雅黑" charset="0"/>
                <a:cs typeface="微软雅黑" charset="0"/>
              </a:rPr>
              <a:t>, and in the space of only 4 days </a:t>
            </a:r>
            <a:r>
              <a:rPr lang="en-US" altLang="zh-CN" sz="2000" u="sng">
                <a:latin typeface="微软雅黑" charset="0"/>
                <a:ea typeface="微软雅黑" charset="0"/>
                <a:cs typeface="微软雅黑" charset="0"/>
                <a:sym typeface="+mn-ea"/>
              </a:rPr>
              <a:t>                           </a:t>
            </a:r>
            <a:r>
              <a:rPr lang="zh-CN" altLang="en-US" sz="2000">
                <a:latin typeface="微软雅黑" charset="0"/>
                <a:ea typeface="微软雅黑" charset="0"/>
                <a:cs typeface="微软雅黑" charset="0"/>
              </a:rPr>
              <a:t>.</a:t>
            </a:r>
          </a:p>
          <a:p>
            <a:r>
              <a:rPr lang="zh-CN" altLang="en-US" sz="2000">
                <a:latin typeface="微软雅黑" charset="0"/>
                <a:ea typeface="微软雅黑" charset="0"/>
                <a:cs typeface="微软雅黑" charset="0"/>
              </a:rPr>
              <a:t>（</a:t>
            </a:r>
            <a:r>
              <a:rPr lang="en-US" altLang="zh-CN" sz="2000">
                <a:latin typeface="微软雅黑" charset="0"/>
                <a:ea typeface="微软雅黑" charset="0"/>
                <a:cs typeface="微软雅黑" charset="0"/>
              </a:rPr>
              <a:t>Simon</a:t>
            </a:r>
            <a:r>
              <a:rPr lang="zh-CN" altLang="en-US" sz="2000">
                <a:latin typeface="微软雅黑" charset="0"/>
                <a:ea typeface="微软雅黑" charset="0"/>
                <a:cs typeface="微软雅黑" charset="0"/>
              </a:rPr>
              <a:t>, band 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linds(horizontal)">
                                      <p:cBhvr>
                                        <p:cTn id="12" dur="500"/>
                                        <p:tgtEl>
                                          <p:spTgt spid="6">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blinds(horizontal)">
                                      <p:cBhvr>
                                        <p:cTn id="15"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22470" y="270510"/>
            <a:ext cx="7462520" cy="1143000"/>
          </a:xfrm>
        </p:spPr>
        <p:txBody>
          <a:bodyPr/>
          <a:lstStyle/>
          <a:p>
            <a:r>
              <a:rPr lang="en-US" altLang="zh-CN">
                <a:solidFill>
                  <a:schemeClr val="tx1"/>
                </a:solidFill>
              </a:rPr>
              <a:t>5.</a:t>
            </a:r>
            <a:r>
              <a:rPr lang="zh-CN" altLang="en-US">
                <a:solidFill>
                  <a:schemeClr val="tx1"/>
                </a:solidFill>
              </a:rPr>
              <a:t>生物类</a:t>
            </a:r>
            <a:r>
              <a:rPr lang="en-US" altLang="zh-CN">
                <a:solidFill>
                  <a:schemeClr val="tx1"/>
                </a:solidFill>
              </a:rPr>
              <a:t>PRACTICE</a:t>
            </a:r>
          </a:p>
        </p:txBody>
      </p:sp>
      <p:pic>
        <p:nvPicPr>
          <p:cNvPr id="4" name="内容占位符 3"/>
          <p:cNvPicPr>
            <a:picLocks noGrp="1" noChangeAspect="1"/>
          </p:cNvPicPr>
          <p:nvPr>
            <p:ph idx="1"/>
          </p:nvPr>
        </p:nvPicPr>
        <p:blipFill>
          <a:blip r:embed="rId2"/>
          <a:stretch>
            <a:fillRect/>
          </a:stretch>
        </p:blipFill>
        <p:spPr>
          <a:xfrm>
            <a:off x="149860" y="621030"/>
            <a:ext cx="5865495" cy="5530215"/>
          </a:xfrm>
          <a:prstGeom prst="rect">
            <a:avLst/>
          </a:prstGeom>
        </p:spPr>
      </p:pic>
      <p:sp>
        <p:nvSpPr>
          <p:cNvPr id="5" name="文本框 4"/>
          <p:cNvSpPr txBox="1"/>
          <p:nvPr/>
        </p:nvSpPr>
        <p:spPr>
          <a:xfrm>
            <a:off x="4103370" y="5734685"/>
            <a:ext cx="1101725" cy="368300"/>
          </a:xfrm>
          <a:prstGeom prst="rect">
            <a:avLst/>
          </a:prstGeom>
          <a:noFill/>
        </p:spPr>
        <p:txBody>
          <a:bodyPr wrap="square" rtlCol="0">
            <a:spAutoFit/>
          </a:bodyPr>
          <a:lstStyle/>
          <a:p>
            <a:r>
              <a:rPr lang="en-US" altLang="zh-CN"/>
              <a:t>2020</a:t>
            </a:r>
          </a:p>
        </p:txBody>
      </p:sp>
      <p:sp>
        <p:nvSpPr>
          <p:cNvPr id="6" name="文本框 5"/>
          <p:cNvSpPr txBox="1"/>
          <p:nvPr/>
        </p:nvSpPr>
        <p:spPr>
          <a:xfrm>
            <a:off x="5506085" y="1226820"/>
            <a:ext cx="6478270" cy="4707890"/>
          </a:xfrm>
          <a:prstGeom prst="rect">
            <a:avLst/>
          </a:prstGeom>
          <a:noFill/>
        </p:spPr>
        <p:txBody>
          <a:bodyPr wrap="square" rtlCol="0" anchor="t">
            <a:spAutoFit/>
          </a:bodyPr>
          <a:lstStyle/>
          <a:p>
            <a:r>
              <a:rPr lang="zh-CN" altLang="en-US" sz="2000">
                <a:latin typeface="微软雅黑" charset="0"/>
                <a:ea typeface="微软雅黑" charset="0"/>
                <a:cs typeface="微软雅黑" charset="0"/>
              </a:rPr>
              <a:t>The life cycle of the honey bee begins when the female adult lays an egg; the female typically lays </a:t>
            </a:r>
            <a:r>
              <a:rPr lang="en-US" altLang="zh-CN" sz="2000">
                <a:latin typeface="微软雅黑" charset="0"/>
                <a:ea typeface="微软雅黑" charset="0"/>
                <a:cs typeface="微软雅黑" charset="0"/>
              </a:rPr>
              <a:t> </a:t>
            </a:r>
            <a:r>
              <a:rPr lang="zh-CN" altLang="en-US" sz="2000">
                <a:latin typeface="微软雅黑" charset="0"/>
                <a:ea typeface="微软雅黑" charset="0"/>
                <a:cs typeface="微软雅黑" charset="0"/>
              </a:rPr>
              <a:t>one or two eggs every 3 days. Between 9 and 10 days later, </a:t>
            </a:r>
            <a:r>
              <a:rPr lang="zh-CN" altLang="en-US" sz="2000" u="sng">
                <a:latin typeface="微软雅黑" charset="0"/>
                <a:ea typeface="微软雅黑" charset="0"/>
                <a:cs typeface="微软雅黑" charset="0"/>
              </a:rPr>
              <a:t>each egg hatches and the immature insect, or nymph, appears</a:t>
            </a:r>
            <a:r>
              <a:rPr lang="zh-CN" altLang="en-US" sz="2000">
                <a:latin typeface="微软雅黑" charset="0"/>
                <a:ea typeface="微软雅黑" charset="0"/>
                <a:cs typeface="微软雅黑" charset="0"/>
              </a:rPr>
              <a:t>.</a:t>
            </a:r>
          </a:p>
          <a:p>
            <a:endParaRPr lang="zh-CN" altLang="en-US" sz="2000">
              <a:latin typeface="微软雅黑" charset="0"/>
              <a:ea typeface="微软雅黑" charset="0"/>
              <a:cs typeface="微软雅黑" charset="0"/>
            </a:endParaRPr>
          </a:p>
          <a:p>
            <a:r>
              <a:rPr lang="zh-CN" altLang="en-US" sz="2000">
                <a:latin typeface="微软雅黑" charset="0"/>
                <a:ea typeface="微软雅黑" charset="0"/>
                <a:cs typeface="微软雅黑" charset="0"/>
              </a:rPr>
              <a:t>During the third stage of the life cycle, </a:t>
            </a:r>
            <a:r>
              <a:rPr lang="zh-CN" altLang="en-US" sz="2000" u="sng">
                <a:latin typeface="微软雅黑" charset="0"/>
                <a:ea typeface="微软雅黑" charset="0"/>
                <a:cs typeface="微软雅黑" charset="0"/>
              </a:rPr>
              <a:t>the nymph grows in size and sheds its skin three times</a:t>
            </a:r>
            <a:r>
              <a:rPr lang="zh-CN" altLang="en-US" sz="2000">
                <a:latin typeface="微软雅黑" charset="0"/>
                <a:ea typeface="微软雅黑" charset="0"/>
                <a:cs typeface="微软雅黑" charset="0"/>
              </a:rPr>
              <a:t>. This moulting first takes place 5 days after the egg hatches, then 7 days later, and again another 9 days later. After a total of 30 to 31 days from the start of the cycle, </a:t>
            </a:r>
            <a:r>
              <a:rPr lang="zh-CN" altLang="en-US" sz="2000" u="sng">
                <a:latin typeface="微软雅黑" charset="0"/>
                <a:ea typeface="微软雅黑" charset="0"/>
                <a:cs typeface="微软雅黑" charset="0"/>
              </a:rPr>
              <a:t>the young adult honey bee emerges from its final moulting stage</a:t>
            </a:r>
            <a:r>
              <a:rPr lang="zh-CN" altLang="en-US" sz="2000">
                <a:latin typeface="微软雅黑" charset="0"/>
                <a:ea typeface="微软雅黑" charset="0"/>
                <a:cs typeface="微软雅黑" charset="0"/>
              </a:rPr>
              <a:t>, and in the space of only 4 days </a:t>
            </a:r>
            <a:r>
              <a:rPr lang="zh-CN" altLang="en-US" sz="2000" u="sng">
                <a:latin typeface="微软雅黑" charset="0"/>
                <a:ea typeface="微软雅黑" charset="0"/>
                <a:cs typeface="微软雅黑" charset="0"/>
              </a:rPr>
              <a:t>it reaches full maturity</a:t>
            </a:r>
            <a:r>
              <a:rPr lang="zh-CN" altLang="en-US" sz="2000">
                <a:latin typeface="微软雅黑" charset="0"/>
                <a:ea typeface="微软雅黑" charset="0"/>
                <a:cs typeface="微软雅黑" charset="0"/>
              </a:rPr>
              <a:t>.</a:t>
            </a:r>
          </a:p>
          <a:p>
            <a:r>
              <a:rPr lang="zh-CN" altLang="en-US" sz="2000">
                <a:latin typeface="微软雅黑" charset="0"/>
                <a:ea typeface="微软雅黑" charset="0"/>
                <a:cs typeface="微软雅黑" charset="0"/>
              </a:rPr>
              <a:t>（</a:t>
            </a:r>
            <a:r>
              <a:rPr lang="en-US" altLang="zh-CN" sz="2000">
                <a:latin typeface="微软雅黑" charset="0"/>
                <a:ea typeface="微软雅黑" charset="0"/>
                <a:cs typeface="微软雅黑" charset="0"/>
              </a:rPr>
              <a:t>Simon</a:t>
            </a:r>
            <a:r>
              <a:rPr lang="zh-CN" altLang="en-US" sz="2000">
                <a:latin typeface="微软雅黑" charset="0"/>
                <a:ea typeface="微软雅黑" charset="0"/>
                <a:cs typeface="微软雅黑" charset="0"/>
              </a:rPr>
              <a:t>, band 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linds(horizontal)">
                                      <p:cBhvr>
                                        <p:cTn id="12" dur="500"/>
                                        <p:tgtEl>
                                          <p:spTgt spid="6">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blinds(horizontal)">
                                      <p:cBhvr>
                                        <p:cTn id="15"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solidFill>
              </a:rPr>
              <a:t>目录</a:t>
            </a:r>
          </a:p>
        </p:txBody>
      </p:sp>
      <p:sp>
        <p:nvSpPr>
          <p:cNvPr id="3" name="内容占位符 2"/>
          <p:cNvSpPr>
            <a:spLocks noGrp="1"/>
          </p:cNvSpPr>
          <p:nvPr>
            <p:ph idx="1"/>
          </p:nvPr>
        </p:nvSpPr>
        <p:spPr/>
        <p:txBody>
          <a:bodyPr/>
          <a:lstStyle/>
          <a:p>
            <a:r>
              <a:rPr lang="en-US" altLang="zh-CN" b="0">
                <a:solidFill>
                  <a:srgbClr val="FF0000"/>
                </a:solidFill>
              </a:rPr>
              <a:t>1.</a:t>
            </a:r>
            <a:r>
              <a:rPr lang="zh-CN" altLang="en-US" b="0">
                <a:solidFill>
                  <a:srgbClr val="FF0000"/>
                </a:solidFill>
              </a:rPr>
              <a:t>流程图特点及首段写作</a:t>
            </a:r>
          </a:p>
          <a:p>
            <a:r>
              <a:rPr lang="en-US" altLang="zh-CN" b="0"/>
              <a:t>2.</a:t>
            </a:r>
            <a:r>
              <a:rPr lang="zh-CN" altLang="en-US" b="0"/>
              <a:t>流程图词汇及衔接手段</a:t>
            </a:r>
          </a:p>
          <a:p>
            <a:r>
              <a:rPr lang="en-US" altLang="zh-CN" b="0"/>
              <a:t>3.</a:t>
            </a:r>
            <a:r>
              <a:rPr lang="zh-CN" altLang="en-US" b="0"/>
              <a:t>流程图（工序圈）范文分析及主体段练习</a:t>
            </a:r>
          </a:p>
          <a:p>
            <a:r>
              <a:rPr lang="en-US" altLang="zh-CN" b="0"/>
              <a:t>4.</a:t>
            </a:r>
            <a:r>
              <a:rPr lang="zh-CN" altLang="en-US" b="0"/>
              <a:t>流程图（生长图）范文分析及主体段练习</a:t>
            </a:r>
          </a:p>
          <a:p>
            <a:r>
              <a:rPr lang="en-US" altLang="zh-CN" b="0"/>
              <a:t>5.</a:t>
            </a:r>
            <a:r>
              <a:rPr lang="zh-CN" altLang="en-US" b="0"/>
              <a:t>流程图总结段写作</a:t>
            </a:r>
          </a:p>
          <a:p>
            <a:r>
              <a:rPr lang="en-US" altLang="zh-CN" b="0"/>
              <a:t>6.</a:t>
            </a:r>
            <a:r>
              <a:rPr lang="zh-CN" altLang="en-US" b="0"/>
              <a:t>课后作业 流程图写作练习</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solidFill>
              </a:rPr>
              <a:t>目录</a:t>
            </a:r>
          </a:p>
        </p:txBody>
      </p:sp>
      <p:sp>
        <p:nvSpPr>
          <p:cNvPr id="3" name="内容占位符 2"/>
          <p:cNvSpPr>
            <a:spLocks noGrp="1"/>
          </p:cNvSpPr>
          <p:nvPr>
            <p:ph idx="1"/>
          </p:nvPr>
        </p:nvSpPr>
        <p:spPr/>
        <p:txBody>
          <a:bodyPr/>
          <a:lstStyle/>
          <a:p>
            <a:r>
              <a:rPr lang="en-US" altLang="zh-CN" b="0"/>
              <a:t>1.</a:t>
            </a:r>
            <a:r>
              <a:rPr lang="zh-CN" altLang="en-US" b="0"/>
              <a:t>流程图特点及首段写作</a:t>
            </a:r>
          </a:p>
          <a:p>
            <a:r>
              <a:rPr lang="en-US" altLang="zh-CN" b="0"/>
              <a:t>2.</a:t>
            </a:r>
            <a:r>
              <a:rPr lang="zh-CN" altLang="en-US" b="0"/>
              <a:t>流程图词汇及衔接手段</a:t>
            </a:r>
          </a:p>
          <a:p>
            <a:r>
              <a:rPr lang="en-US" altLang="zh-CN" b="0"/>
              <a:t>3.</a:t>
            </a:r>
            <a:r>
              <a:rPr lang="zh-CN" altLang="en-US" b="0"/>
              <a:t>流程图（工序圈）范文分析及主体段练习</a:t>
            </a:r>
          </a:p>
          <a:p>
            <a:r>
              <a:rPr lang="en-US" altLang="zh-CN" b="0"/>
              <a:t>4.</a:t>
            </a:r>
            <a:r>
              <a:rPr lang="zh-CN" altLang="en-US" b="0"/>
              <a:t>流程图（生长图）范文分析及主体段练习</a:t>
            </a:r>
          </a:p>
          <a:p>
            <a:r>
              <a:rPr lang="en-US" altLang="zh-CN" b="0">
                <a:solidFill>
                  <a:srgbClr val="FF0000"/>
                </a:solidFill>
              </a:rPr>
              <a:t>5.</a:t>
            </a:r>
            <a:r>
              <a:rPr lang="zh-CN" altLang="en-US" b="0">
                <a:solidFill>
                  <a:srgbClr val="FF0000"/>
                </a:solidFill>
              </a:rPr>
              <a:t>流程图总结段写作</a:t>
            </a:r>
          </a:p>
          <a:p>
            <a:r>
              <a:rPr lang="en-US" altLang="zh-CN" b="0"/>
              <a:t>6.</a:t>
            </a:r>
            <a:r>
              <a:rPr lang="zh-CN" altLang="en-US" b="0"/>
              <a:t>课后作业 流程图写作练习</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企业微信截图_5ec3a60e-6e47-4b09-b295-af1854a33e4d"/>
          <p:cNvPicPr>
            <a:picLocks noChangeAspect="1"/>
          </p:cNvPicPr>
          <p:nvPr/>
        </p:nvPicPr>
        <p:blipFill>
          <a:blip r:embed="rId2"/>
          <a:stretch>
            <a:fillRect/>
          </a:stretch>
        </p:blipFill>
        <p:spPr>
          <a:xfrm>
            <a:off x="0" y="806450"/>
            <a:ext cx="6776720" cy="5734685"/>
          </a:xfrm>
          <a:prstGeom prst="rect">
            <a:avLst/>
          </a:prstGeom>
        </p:spPr>
      </p:pic>
      <p:sp>
        <p:nvSpPr>
          <p:cNvPr id="102" name="文本框 101"/>
          <p:cNvSpPr txBox="1"/>
          <p:nvPr/>
        </p:nvSpPr>
        <p:spPr>
          <a:xfrm>
            <a:off x="6777355" y="1010285"/>
            <a:ext cx="4916170" cy="829945"/>
          </a:xfrm>
          <a:prstGeom prst="rect">
            <a:avLst/>
          </a:prstGeom>
          <a:noFill/>
          <a:ln w="9525">
            <a:noFill/>
          </a:ln>
        </p:spPr>
        <p:txBody>
          <a:bodyPr wrap="square">
            <a:spAutoFit/>
          </a:bodyPr>
          <a:lstStyle/>
          <a:p>
            <a:pPr marL="342900" indent="-342900" algn="just">
              <a:buFont typeface="Wingdings" panose="05000000000000000000" charset="0"/>
              <a:buChar char=""/>
            </a:pPr>
            <a:r>
              <a:rPr lang="en-US" altLang="zh-CN" sz="2400">
                <a:solidFill>
                  <a:schemeClr val="tx1"/>
                </a:solidFill>
                <a:latin typeface="微软雅黑" charset="0"/>
                <a:ea typeface="微软雅黑" charset="0"/>
                <a:cs typeface="微软雅黑" charset="0"/>
                <a:sym typeface="+mn-ea"/>
              </a:rPr>
              <a:t>过程/</a:t>
            </a:r>
            <a:r>
              <a:rPr lang="en-US" altLang="zh-CN" sz="2400" b="0">
                <a:solidFill>
                  <a:schemeClr val="tx1"/>
                </a:solidFill>
                <a:latin typeface="微软雅黑" charset="0"/>
                <a:ea typeface="微软雅黑" charset="0"/>
                <a:cs typeface="微软雅黑" charset="0"/>
              </a:rPr>
              <a:t>装置复杂or简单</a:t>
            </a:r>
            <a:r>
              <a:rPr lang="zh-CN" altLang="en-US" sz="2400" b="0">
                <a:solidFill>
                  <a:schemeClr val="tx1"/>
                </a:solidFill>
                <a:latin typeface="微软雅黑" charset="0"/>
                <a:ea typeface="微软雅黑" charset="0"/>
                <a:cs typeface="微软雅黑" charset="0"/>
              </a:rPr>
              <a:t>（一般复杂）（</a:t>
            </a:r>
            <a:r>
              <a:rPr lang="en-US" altLang="zh-CN" sz="2400" b="0">
                <a:solidFill>
                  <a:schemeClr val="tx1"/>
                </a:solidFill>
                <a:latin typeface="微软雅黑" charset="0"/>
                <a:ea typeface="微软雅黑" charset="0"/>
                <a:cs typeface="微软雅黑" charset="0"/>
              </a:rPr>
              <a:t>+</a:t>
            </a:r>
            <a:r>
              <a:rPr lang="zh-CN" altLang="en-US" sz="2400" b="0">
                <a:solidFill>
                  <a:schemeClr val="tx1"/>
                </a:solidFill>
                <a:latin typeface="微软雅黑" charset="0"/>
                <a:ea typeface="微软雅黑" charset="0"/>
                <a:cs typeface="微软雅黑" charset="0"/>
              </a:rPr>
              <a:t>具体场所）</a:t>
            </a:r>
          </a:p>
        </p:txBody>
      </p:sp>
      <p:sp>
        <p:nvSpPr>
          <p:cNvPr id="18" name="矩形 17"/>
          <p:cNvSpPr/>
          <p:nvPr/>
        </p:nvSpPr>
        <p:spPr>
          <a:xfrm>
            <a:off x="6680676" y="292735"/>
            <a:ext cx="4426744" cy="815816"/>
          </a:xfrm>
          <a:prstGeom prst="rect">
            <a:avLst/>
          </a:prstGeom>
        </p:spPr>
        <p:txBody>
          <a:bodyPr vert="horz" wrap="square"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r>
              <a:rPr kumimoji="1" lang="en-US" altLang="zh-CN" sz="4000" b="1" kern="0" dirty="0" smtClean="0">
                <a:solidFill>
                  <a:schemeClr val="tx1"/>
                </a:solidFill>
                <a:latin typeface="微软雅黑" charset="0"/>
                <a:ea typeface="微软雅黑" charset="0"/>
                <a:cs typeface="微软雅黑" charset="0"/>
                <a:sym typeface="+mn-ea"/>
              </a:rPr>
              <a:t>5.</a:t>
            </a:r>
            <a:r>
              <a:rPr kumimoji="1" lang="zh-CN" altLang="en-US" sz="4000" b="1" kern="0" dirty="0" smtClean="0">
                <a:solidFill>
                  <a:schemeClr val="tx1"/>
                </a:solidFill>
                <a:latin typeface="微软雅黑" charset="0"/>
                <a:ea typeface="微软雅黑" charset="0"/>
                <a:cs typeface="微软雅黑" charset="0"/>
                <a:sym typeface="+mn-ea"/>
              </a:rPr>
              <a:t> 概述段</a:t>
            </a:r>
          </a:p>
        </p:txBody>
      </p:sp>
      <p:sp>
        <p:nvSpPr>
          <p:cNvPr id="2" name="文本框 1"/>
          <p:cNvSpPr txBox="1"/>
          <p:nvPr/>
        </p:nvSpPr>
        <p:spPr>
          <a:xfrm>
            <a:off x="6946265" y="4149725"/>
            <a:ext cx="4578350" cy="1938020"/>
          </a:xfrm>
          <a:prstGeom prst="rect">
            <a:avLst/>
          </a:prstGeom>
          <a:noFill/>
          <a:ln w="9525">
            <a:noFill/>
          </a:ln>
        </p:spPr>
        <p:txBody>
          <a:bodyPr wrap="square">
            <a:spAutoFit/>
          </a:bodyPr>
          <a:lstStyle/>
          <a:p>
            <a:pPr indent="0" algn="l"/>
            <a:r>
              <a:rPr lang="en-US" altLang="zh-CN" sz="2400" b="0">
                <a:solidFill>
                  <a:srgbClr val="FD8008"/>
                </a:solidFill>
                <a:latin typeface="微软雅黑" charset="0"/>
                <a:ea typeface="微软雅黑" charset="0"/>
                <a:cs typeface="Songti SC Black" panose="02010800040101010101" charset="-122"/>
              </a:rPr>
              <a:t>参考句式：</a:t>
            </a:r>
            <a:r>
              <a:rPr lang="en-US" altLang="zh-CN" sz="2400" b="0">
                <a:solidFill>
                  <a:srgbClr val="FD8008"/>
                </a:solidFill>
                <a:latin typeface="Songti SC Black" panose="02010800040101010101" charset="-122"/>
                <a:ea typeface="Songti SC Black" panose="02010800040101010101" charset="-122"/>
                <a:cs typeface="Songti SC Black" panose="02010800040101010101" charset="-122"/>
              </a:rPr>
              <a:t> </a:t>
            </a:r>
          </a:p>
          <a:p>
            <a:pPr indent="0" algn="l"/>
            <a:r>
              <a:rPr lang="en-US" altLang="zh-CN" sz="2400" b="0">
                <a:solidFill>
                  <a:srgbClr val="FD8008"/>
                </a:solidFill>
                <a:latin typeface="Songti SC Black" panose="02010800040101010101" charset="-122"/>
                <a:ea typeface="Songti SC Black" panose="02010800040101010101" charset="-122"/>
                <a:cs typeface="Songti SC Black" panose="02010800040101010101" charset="-122"/>
              </a:rPr>
              <a:t>Overall, the production of _______ </a:t>
            </a:r>
            <a:r>
              <a:rPr lang="en-US" altLang="zh-CN" sz="2400" b="0">
                <a:solidFill>
                  <a:srgbClr val="FF0000"/>
                </a:solidFill>
                <a:latin typeface="Songti SC Black" panose="02010800040101010101" charset="-122"/>
                <a:ea typeface="Songti SC Black" panose="02010800040101010101" charset="-122"/>
                <a:cs typeface="Songti SC Black" panose="02010800040101010101" charset="-122"/>
              </a:rPr>
              <a:t>is complex</a:t>
            </a:r>
            <a:r>
              <a:rPr lang="en-US" altLang="zh-CN" sz="2400" b="0">
                <a:solidFill>
                  <a:srgbClr val="FD8008"/>
                </a:solidFill>
                <a:latin typeface="Songti SC Black" panose="02010800040101010101" charset="-122"/>
                <a:ea typeface="Songti SC Black" panose="02010800040101010101" charset="-122"/>
                <a:cs typeface="Songti SC Black" panose="02010800040101010101" charset="-122"/>
              </a:rPr>
              <a:t>, with few/several types of raw materials manufactured </a:t>
            </a:r>
            <a:r>
              <a:rPr lang="en-US" altLang="zh-CN" sz="2400" b="0">
                <a:solidFill>
                  <a:srgbClr val="FF0000"/>
                </a:solidFill>
                <a:latin typeface="Songti SC Black" panose="02010800040101010101" charset="-122"/>
                <a:ea typeface="Songti SC Black" panose="02010800040101010101" charset="-122"/>
                <a:cs typeface="Songti SC Black" panose="02010800040101010101" charset="-122"/>
              </a:rPr>
              <a:t>on/in some place.</a:t>
            </a:r>
          </a:p>
        </p:txBody>
      </p:sp>
      <p:sp>
        <p:nvSpPr>
          <p:cNvPr id="5" name="文本框 4"/>
          <p:cNvSpPr txBox="1"/>
          <p:nvPr/>
        </p:nvSpPr>
        <p:spPr>
          <a:xfrm>
            <a:off x="6938010" y="1965960"/>
            <a:ext cx="4169410" cy="1938020"/>
          </a:xfrm>
          <a:prstGeom prst="rect">
            <a:avLst/>
          </a:prstGeom>
          <a:noFill/>
        </p:spPr>
        <p:txBody>
          <a:bodyPr wrap="square" rtlCol="0" anchor="t">
            <a:spAutoFit/>
          </a:bodyPr>
          <a:lstStyle/>
          <a:p>
            <a:pPr lvl="0" algn="just"/>
            <a:r>
              <a:rPr lang="zh-CN" altLang="en-US" sz="2400">
                <a:latin typeface="Songti SC Black" panose="02010800040101010101" charset="-122"/>
                <a:ea typeface="Songti SC Black" panose="02010800040101010101" charset="-122"/>
                <a:cs typeface="Arial Regular" panose="020B0604020202090204" charset="0"/>
                <a:sym typeface="+mn-ea"/>
              </a:rPr>
              <a:t>Overall, the production of instant noodles </a:t>
            </a:r>
            <a:r>
              <a:rPr lang="zh-CN" altLang="en-US" sz="2400">
                <a:solidFill>
                  <a:srgbClr val="FF0000"/>
                </a:solidFill>
                <a:latin typeface="Songti SC Black" panose="02010800040101010101" charset="-122"/>
                <a:ea typeface="Songti SC Black" panose="02010800040101010101" charset="-122"/>
                <a:cs typeface="Arial Regular" panose="020B0604020202090204" charset="0"/>
                <a:sym typeface="+mn-ea"/>
              </a:rPr>
              <a:t>is complex</a:t>
            </a:r>
            <a:r>
              <a:rPr lang="zh-CN" altLang="en-US" sz="2400">
                <a:latin typeface="Songti SC Black" panose="02010800040101010101" charset="-122"/>
                <a:ea typeface="Songti SC Black" panose="02010800040101010101" charset="-122"/>
                <a:cs typeface="Arial Regular" panose="020B0604020202090204" charset="0"/>
                <a:sym typeface="+mn-ea"/>
              </a:rPr>
              <a:t>, </a:t>
            </a:r>
            <a:endParaRPr lang="zh-CN" altLang="en-US" sz="2400">
              <a:solidFill>
                <a:schemeClr val="tx1"/>
              </a:solidFill>
              <a:latin typeface="Songti SC Black" panose="02010800040101010101" charset="-122"/>
              <a:ea typeface="Songti SC Black" panose="02010800040101010101" charset="-122"/>
              <a:cs typeface="Arial Regular" panose="020B0604020202090204" charset="0"/>
              <a:sym typeface="+mn-ea"/>
            </a:endParaRPr>
          </a:p>
          <a:p>
            <a:pPr lvl="0" algn="just"/>
            <a:r>
              <a:rPr lang="zh-CN" altLang="en-US" sz="2400">
                <a:latin typeface="Songti SC Black" panose="02010800040101010101" charset="-122"/>
                <a:ea typeface="Songti SC Black" panose="02010800040101010101" charset="-122"/>
                <a:cs typeface="Arial Regular" panose="020B0604020202090204" charset="0"/>
                <a:sym typeface="+mn-ea"/>
              </a:rPr>
              <a:t>with few types of raw materials manufactured </a:t>
            </a:r>
            <a:r>
              <a:rPr lang="zh-CN" altLang="en-US" sz="2400">
                <a:solidFill>
                  <a:srgbClr val="FF0000"/>
                </a:solidFill>
                <a:latin typeface="Songti SC Black" panose="02010800040101010101" charset="-122"/>
                <a:ea typeface="Songti SC Black" panose="02010800040101010101" charset="-122"/>
                <a:cs typeface="Arial Regular" panose="020B0604020202090204" charset="0"/>
                <a:sym typeface="+mn-ea"/>
              </a:rPr>
              <a:t>on</a:t>
            </a:r>
            <a:r>
              <a:rPr lang="zh-CN" altLang="en-US" sz="2400">
                <a:latin typeface="Songti SC Black" panose="02010800040101010101" charset="-122"/>
                <a:ea typeface="Songti SC Black" panose="02010800040101010101" charset="-122"/>
                <a:cs typeface="Arial Regular" panose="020B0604020202090204" charset="0"/>
                <a:sym typeface="+mn-ea"/>
              </a:rPr>
              <a:t> a production line.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2" grpId="0"/>
      <p:bldP spid="2" grpId="1"/>
      <p:bldP spid="5" grpId="0"/>
      <p:bldP spid="5"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企业微信截图_665d7f99-28c9-42e9-8595-504a87032e8e"/>
          <p:cNvPicPr>
            <a:picLocks noChangeAspect="1"/>
          </p:cNvPicPr>
          <p:nvPr/>
        </p:nvPicPr>
        <p:blipFill>
          <a:blip r:embed="rId2"/>
          <a:stretch>
            <a:fillRect/>
          </a:stretch>
        </p:blipFill>
        <p:spPr>
          <a:xfrm>
            <a:off x="0" y="600075"/>
            <a:ext cx="5781675" cy="5979795"/>
          </a:xfrm>
          <a:prstGeom prst="rect">
            <a:avLst/>
          </a:prstGeom>
        </p:spPr>
      </p:pic>
      <p:sp>
        <p:nvSpPr>
          <p:cNvPr id="18" name="矩形 17"/>
          <p:cNvSpPr/>
          <p:nvPr/>
        </p:nvSpPr>
        <p:spPr>
          <a:xfrm>
            <a:off x="6095841" y="732155"/>
            <a:ext cx="4426744" cy="815816"/>
          </a:xfrm>
          <a:prstGeom prst="rect">
            <a:avLst/>
          </a:prstGeom>
        </p:spPr>
        <p:txBody>
          <a:bodyPr vert="horz" wrap="square"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r>
              <a:rPr lang="en-US" altLang="zh-CN" sz="4000" dirty="0">
                <a:solidFill>
                  <a:schemeClr val="tx1"/>
                </a:solidFill>
                <a:latin typeface="Songti SC Black" panose="02010800040101010101" charset="-122"/>
                <a:ea typeface="Songti SC Black" panose="02010800040101010101" charset="-122"/>
                <a:cs typeface="Songti SC Black" panose="02010800040101010101" charset="-122"/>
                <a:sym typeface="+mn-ea"/>
              </a:rPr>
              <a:t> </a:t>
            </a:r>
            <a:r>
              <a:rPr lang="en-US" altLang="zh-CN" sz="4000" dirty="0">
                <a:solidFill>
                  <a:schemeClr val="tx1"/>
                </a:solidFill>
                <a:latin typeface="微软雅黑" charset="0"/>
                <a:ea typeface="微软雅黑" charset="0"/>
                <a:cs typeface="Songti SC Black" panose="02010800040101010101" charset="-122"/>
                <a:sym typeface="+mn-ea"/>
              </a:rPr>
              <a:t>5</a:t>
            </a:r>
            <a:r>
              <a:rPr kumimoji="1" lang="en-US" altLang="zh-CN" sz="4000" b="1" kern="0" dirty="0" smtClean="0">
                <a:solidFill>
                  <a:schemeClr val="tx1"/>
                </a:solidFill>
                <a:latin typeface="微软雅黑" charset="0"/>
                <a:ea typeface="微软雅黑" charset="0"/>
                <a:cs typeface="微软雅黑" charset="0"/>
                <a:sym typeface="+mn-ea"/>
              </a:rPr>
              <a:t>.</a:t>
            </a:r>
            <a:r>
              <a:rPr kumimoji="1" lang="zh-CN" altLang="en-US" sz="4000" b="1" kern="0" dirty="0" smtClean="0">
                <a:solidFill>
                  <a:schemeClr val="tx1"/>
                </a:solidFill>
                <a:latin typeface="微软雅黑" charset="0"/>
                <a:ea typeface="微软雅黑" charset="0"/>
                <a:cs typeface="微软雅黑" charset="0"/>
                <a:sym typeface="+mn-ea"/>
              </a:rPr>
              <a:t> 概述段</a:t>
            </a:r>
          </a:p>
        </p:txBody>
      </p:sp>
      <p:sp>
        <p:nvSpPr>
          <p:cNvPr id="2" name="文本框 1"/>
          <p:cNvSpPr txBox="1"/>
          <p:nvPr/>
        </p:nvSpPr>
        <p:spPr>
          <a:xfrm>
            <a:off x="5878830" y="4614545"/>
            <a:ext cx="5528310" cy="1568450"/>
          </a:xfrm>
          <a:prstGeom prst="rect">
            <a:avLst/>
          </a:prstGeom>
          <a:noFill/>
          <a:ln w="9525">
            <a:noFill/>
          </a:ln>
        </p:spPr>
        <p:txBody>
          <a:bodyPr wrap="square">
            <a:spAutoFit/>
          </a:bodyPr>
          <a:lstStyle/>
          <a:p>
            <a:pPr indent="0" algn="l"/>
            <a:r>
              <a:rPr lang="en-US" altLang="zh-CN" sz="2400" b="0">
                <a:solidFill>
                  <a:srgbClr val="FD8008"/>
                </a:solidFill>
                <a:latin typeface="微软雅黑" charset="0"/>
                <a:ea typeface="微软雅黑" charset="0"/>
                <a:cs typeface="Songti SC Black" panose="02010800040101010101" charset="-122"/>
              </a:rPr>
              <a:t>参考句式：</a:t>
            </a:r>
            <a:r>
              <a:rPr lang="en-US" altLang="zh-CN" sz="2400" b="0">
                <a:solidFill>
                  <a:srgbClr val="FD8008"/>
                </a:solidFill>
                <a:latin typeface="Songti SC Black" panose="02010800040101010101" charset="-122"/>
                <a:ea typeface="Songti SC Black" panose="02010800040101010101" charset="-122"/>
                <a:cs typeface="Songti SC Black" panose="02010800040101010101" charset="-122"/>
              </a:rPr>
              <a:t> </a:t>
            </a:r>
          </a:p>
          <a:p>
            <a:pPr indent="0" algn="l"/>
            <a:r>
              <a:rPr lang="en-US" altLang="zh-CN" sz="2400" b="0">
                <a:solidFill>
                  <a:srgbClr val="FD8008"/>
                </a:solidFill>
                <a:latin typeface="Songti SC Black" panose="02010800040101010101" charset="-122"/>
                <a:ea typeface="Songti SC Black" panose="02010800040101010101" charset="-122"/>
                <a:cs typeface="Songti SC Black" panose="02010800040101010101" charset="-122"/>
              </a:rPr>
              <a:t>Overall, the production of _______ </a:t>
            </a:r>
            <a:r>
              <a:rPr lang="en-US" altLang="zh-CN" sz="2400" b="0">
                <a:solidFill>
                  <a:srgbClr val="FF0000"/>
                </a:solidFill>
                <a:latin typeface="Songti SC Black" panose="02010800040101010101" charset="-122"/>
                <a:ea typeface="Songti SC Black" panose="02010800040101010101" charset="-122"/>
                <a:cs typeface="Songti SC Black" panose="02010800040101010101" charset="-122"/>
              </a:rPr>
              <a:t>is complex</a:t>
            </a:r>
            <a:r>
              <a:rPr lang="en-US" altLang="zh-CN" sz="2400" b="0">
                <a:solidFill>
                  <a:srgbClr val="FD8008"/>
                </a:solidFill>
                <a:latin typeface="Songti SC Black" panose="02010800040101010101" charset="-122"/>
                <a:ea typeface="Songti SC Black" panose="02010800040101010101" charset="-122"/>
                <a:cs typeface="Songti SC Black" panose="02010800040101010101" charset="-122"/>
              </a:rPr>
              <a:t>, with few/several types of raw materials </a:t>
            </a:r>
            <a:r>
              <a:rPr lang="en-US" altLang="zh-CN" sz="2400" b="0">
                <a:solidFill>
                  <a:srgbClr val="FF0000"/>
                </a:solidFill>
                <a:latin typeface="Songti SC Black" panose="02010800040101010101" charset="-122"/>
                <a:ea typeface="Songti SC Black" panose="02010800040101010101" charset="-122"/>
                <a:cs typeface="Songti SC Black" panose="02010800040101010101" charset="-122"/>
              </a:rPr>
              <a:t>manufactured on/in some place</a:t>
            </a:r>
            <a:r>
              <a:rPr lang="en-US" altLang="zh-CN" sz="2400" b="0">
                <a:solidFill>
                  <a:srgbClr val="FD8008"/>
                </a:solidFill>
                <a:latin typeface="Songti SC Black" panose="02010800040101010101" charset="-122"/>
                <a:ea typeface="Songti SC Black" panose="02010800040101010101" charset="-122"/>
                <a:cs typeface="Songti SC Black" panose="02010800040101010101" charset="-122"/>
              </a:rPr>
              <a:t>.</a:t>
            </a:r>
          </a:p>
        </p:txBody>
      </p:sp>
      <p:sp>
        <p:nvSpPr>
          <p:cNvPr id="7" name="文本框 6"/>
          <p:cNvSpPr txBox="1"/>
          <p:nvPr/>
        </p:nvSpPr>
        <p:spPr>
          <a:xfrm>
            <a:off x="5878195" y="2854960"/>
            <a:ext cx="5781040" cy="1568450"/>
          </a:xfrm>
          <a:prstGeom prst="rect">
            <a:avLst/>
          </a:prstGeom>
          <a:noFill/>
        </p:spPr>
        <p:txBody>
          <a:bodyPr wrap="square" rtlCol="0" anchor="t">
            <a:spAutoFit/>
          </a:bodyPr>
          <a:lstStyle/>
          <a:p>
            <a:pPr lvl="0" algn="l"/>
            <a:r>
              <a:rPr lang="zh-CN" altLang="en-US" sz="2400">
                <a:latin typeface="Songti SC Black" panose="02010800040101010101" charset="-122"/>
                <a:ea typeface="Songti SC Black" panose="02010800040101010101" charset="-122"/>
                <a:cs typeface="Arial Regular" panose="020B0604020202090204" charset="0"/>
                <a:sym typeface="+mn-ea"/>
              </a:rPr>
              <a:t>Overall, the electricity</a:t>
            </a:r>
            <a:r>
              <a:rPr lang="en-US" altLang="zh-CN" sz="2400">
                <a:latin typeface="Songti SC Black" panose="02010800040101010101" charset="-122"/>
                <a:ea typeface="Songti SC Black" panose="02010800040101010101" charset="-122"/>
                <a:cs typeface="Arial Regular" panose="020B0604020202090204" charset="0"/>
                <a:sym typeface="+mn-ea"/>
              </a:rPr>
              <a:t> </a:t>
            </a:r>
            <a:r>
              <a:rPr lang="zh-CN" altLang="en-US" sz="2400">
                <a:latin typeface="Songti SC Black" panose="02010800040101010101" charset="-122"/>
                <a:ea typeface="Songti SC Black" panose="02010800040101010101" charset="-122"/>
                <a:cs typeface="Arial Regular" panose="020B0604020202090204" charset="0"/>
                <a:sym typeface="+mn-ea"/>
              </a:rPr>
              <a:t>production in geothermal power station </a:t>
            </a:r>
            <a:r>
              <a:rPr lang="zh-CN" altLang="en-US" sz="2400">
                <a:solidFill>
                  <a:srgbClr val="FF0000"/>
                </a:solidFill>
                <a:latin typeface="Songti SC Black" panose="02010800040101010101" charset="-122"/>
                <a:ea typeface="Songti SC Black" panose="02010800040101010101" charset="-122"/>
                <a:cs typeface="Arial Regular" panose="020B0604020202090204" charset="0"/>
                <a:sym typeface="+mn-ea"/>
              </a:rPr>
              <a:t>is complex</a:t>
            </a:r>
            <a:r>
              <a:rPr lang="zh-CN" altLang="en-US" sz="2400">
                <a:latin typeface="Songti SC Black" panose="02010800040101010101" charset="-122"/>
                <a:ea typeface="Songti SC Black" panose="02010800040101010101" charset="-122"/>
                <a:cs typeface="Arial Regular" panose="020B0604020202090204" charset="0"/>
                <a:sym typeface="+mn-ea"/>
              </a:rPr>
              <a:t>, with processing steps </a:t>
            </a:r>
            <a:r>
              <a:rPr lang="zh-CN" altLang="en-US" sz="2400">
                <a:solidFill>
                  <a:srgbClr val="FF0000"/>
                </a:solidFill>
                <a:latin typeface="Songti SC Black" panose="02010800040101010101" charset="-122"/>
                <a:ea typeface="Songti SC Black" panose="02010800040101010101" charset="-122"/>
                <a:cs typeface="Arial Regular" panose="020B0604020202090204" charset="0"/>
                <a:sym typeface="+mn-ea"/>
              </a:rPr>
              <a:t>undergoing </a:t>
            </a:r>
            <a:r>
              <a:rPr lang="zh-CN" altLang="en-US" sz="2400">
                <a:solidFill>
                  <a:schemeClr val="tx1"/>
                </a:solidFill>
                <a:latin typeface="Songti SC Black" panose="02010800040101010101" charset="-122"/>
                <a:ea typeface="Songti SC Black" panose="02010800040101010101" charset="-122"/>
                <a:cs typeface="Arial Regular" panose="020B0604020202090204" charset="0"/>
                <a:sym typeface="+mn-ea"/>
              </a:rPr>
              <a:t>underground and on the ground</a:t>
            </a:r>
            <a:r>
              <a:rPr lang="zh-CN" altLang="en-US" sz="2400">
                <a:latin typeface="Songti SC Black" panose="02010800040101010101" charset="-122"/>
                <a:ea typeface="Songti SC Black" panose="02010800040101010101" charset="-122"/>
                <a:cs typeface="Arial Regular" panose="020B0604020202090204" charset="0"/>
                <a:sym typeface="+mn-ea"/>
              </a:rPr>
              <a:t>.</a:t>
            </a:r>
          </a:p>
        </p:txBody>
      </p:sp>
      <p:sp>
        <p:nvSpPr>
          <p:cNvPr id="102" name="文本框 101"/>
          <p:cNvSpPr txBox="1"/>
          <p:nvPr/>
        </p:nvSpPr>
        <p:spPr>
          <a:xfrm>
            <a:off x="5878830" y="1833245"/>
            <a:ext cx="6181725" cy="829945"/>
          </a:xfrm>
          <a:prstGeom prst="rect">
            <a:avLst/>
          </a:prstGeom>
          <a:noFill/>
          <a:ln w="9525">
            <a:noFill/>
          </a:ln>
        </p:spPr>
        <p:txBody>
          <a:bodyPr wrap="square">
            <a:spAutoFit/>
          </a:bodyPr>
          <a:lstStyle/>
          <a:p>
            <a:pPr marL="342900" indent="-342900" algn="just">
              <a:buFont typeface="Wingdings" panose="05000000000000000000" charset="0"/>
              <a:buChar char=""/>
            </a:pPr>
            <a:r>
              <a:rPr lang="en-US" altLang="zh-CN" sz="2400">
                <a:solidFill>
                  <a:schemeClr val="tx1"/>
                </a:solidFill>
                <a:latin typeface="微软雅黑" charset="0"/>
                <a:ea typeface="微软雅黑" charset="0"/>
                <a:cs typeface="微软雅黑" charset="0"/>
                <a:sym typeface="+mn-ea"/>
              </a:rPr>
              <a:t>过程/</a:t>
            </a:r>
            <a:r>
              <a:rPr lang="en-US" altLang="zh-CN" sz="2400" b="0">
                <a:solidFill>
                  <a:schemeClr val="tx1"/>
                </a:solidFill>
                <a:latin typeface="微软雅黑" charset="0"/>
                <a:ea typeface="微软雅黑" charset="0"/>
                <a:cs typeface="微软雅黑" charset="0"/>
              </a:rPr>
              <a:t>装置复杂or简单</a:t>
            </a:r>
            <a:r>
              <a:rPr lang="zh-CN" altLang="en-US" sz="2400" b="0">
                <a:solidFill>
                  <a:schemeClr val="tx1"/>
                </a:solidFill>
                <a:latin typeface="微软雅黑" charset="0"/>
                <a:ea typeface="微软雅黑" charset="0"/>
                <a:cs typeface="微软雅黑" charset="0"/>
              </a:rPr>
              <a:t>（一般复杂）（</a:t>
            </a:r>
            <a:r>
              <a:rPr lang="en-US" altLang="zh-CN" sz="2400" b="0">
                <a:solidFill>
                  <a:schemeClr val="tx1"/>
                </a:solidFill>
                <a:latin typeface="微软雅黑" charset="0"/>
                <a:ea typeface="微软雅黑" charset="0"/>
                <a:cs typeface="微软雅黑" charset="0"/>
              </a:rPr>
              <a:t>+</a:t>
            </a:r>
            <a:r>
              <a:rPr lang="zh-CN" altLang="en-US" sz="2400" b="0">
                <a:solidFill>
                  <a:schemeClr val="tx1"/>
                </a:solidFill>
                <a:latin typeface="微软雅黑" charset="0"/>
                <a:ea typeface="微软雅黑" charset="0"/>
                <a:cs typeface="微软雅黑" charset="0"/>
              </a:rPr>
              <a:t>具体场所）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P spid="102" grpId="0"/>
      <p:bldP spid="102"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2" descr="wecom-temp-c7410fb962e531c12d333dd26f2dad5e"/>
          <p:cNvPicPr>
            <a:picLocks noChangeAspect="1"/>
          </p:cNvPicPr>
          <p:nvPr/>
        </p:nvPicPr>
        <p:blipFill>
          <a:blip r:embed="rId2"/>
          <a:stretch>
            <a:fillRect/>
          </a:stretch>
        </p:blipFill>
        <p:spPr>
          <a:xfrm>
            <a:off x="0" y="0"/>
            <a:ext cx="8291830" cy="6858635"/>
          </a:xfrm>
          <a:prstGeom prst="rect">
            <a:avLst/>
          </a:prstGeom>
        </p:spPr>
      </p:pic>
      <p:sp>
        <p:nvSpPr>
          <p:cNvPr id="2" name="文本框 1"/>
          <p:cNvSpPr txBox="1"/>
          <p:nvPr/>
        </p:nvSpPr>
        <p:spPr>
          <a:xfrm>
            <a:off x="7848600" y="2750820"/>
            <a:ext cx="4145915" cy="3107690"/>
          </a:xfrm>
          <a:prstGeom prst="rect">
            <a:avLst/>
          </a:prstGeom>
          <a:noFill/>
        </p:spPr>
        <p:txBody>
          <a:bodyPr wrap="square" rtlCol="0" anchor="t">
            <a:spAutoFit/>
          </a:bodyPr>
          <a:lstStyle/>
          <a:p>
            <a:r>
              <a:rPr lang="zh-CN" altLang="en-US" sz="2800">
                <a:solidFill>
                  <a:srgbClr val="FD8008"/>
                </a:solidFill>
                <a:latin typeface="微软雅黑" charset="0"/>
                <a:ea typeface="微软雅黑" charset="0"/>
                <a:cs typeface="微软雅黑" charset="0"/>
                <a:sym typeface="+mn-ea"/>
              </a:rPr>
              <a:t>「</a:t>
            </a:r>
            <a:r>
              <a:rPr lang="en-US" altLang="zh-CN" sz="2800">
                <a:solidFill>
                  <a:srgbClr val="FD8008"/>
                </a:solidFill>
                <a:latin typeface="微软雅黑" charset="0"/>
                <a:ea typeface="微软雅黑" charset="0"/>
                <a:cs typeface="微软雅黑" charset="0"/>
                <a:sym typeface="+mn-ea"/>
              </a:rPr>
              <a:t>overview model</a:t>
            </a:r>
            <a:r>
              <a:rPr lang="zh-CN" altLang="en-US" sz="2800">
                <a:solidFill>
                  <a:srgbClr val="FD8008"/>
                </a:solidFill>
                <a:latin typeface="微软雅黑" charset="0"/>
                <a:ea typeface="微软雅黑" charset="0"/>
                <a:cs typeface="微软雅黑" charset="0"/>
                <a:sym typeface="+mn-ea"/>
              </a:rPr>
              <a:t>」</a:t>
            </a:r>
            <a:r>
              <a:rPr lang="en-US" altLang="zh-CN" sz="2800">
                <a:solidFill>
                  <a:srgbClr val="FD8008"/>
                </a:solidFill>
                <a:latin typeface="微软雅黑" charset="0"/>
                <a:ea typeface="微软雅黑" charset="0"/>
                <a:cs typeface="微软雅黑" charset="0"/>
                <a:sym typeface="+mn-ea"/>
              </a:rPr>
              <a:t>Overall, the production of _______ is _____ , with few/several types of __________ manufactured on/in _____ .</a:t>
            </a:r>
          </a:p>
        </p:txBody>
      </p:sp>
      <p:sp>
        <p:nvSpPr>
          <p:cNvPr id="5" name="文本框 4"/>
          <p:cNvSpPr txBox="1"/>
          <p:nvPr/>
        </p:nvSpPr>
        <p:spPr>
          <a:xfrm>
            <a:off x="7848600" y="1106170"/>
            <a:ext cx="3596005" cy="1322070"/>
          </a:xfrm>
          <a:prstGeom prst="rect">
            <a:avLst/>
          </a:prstGeom>
          <a:noFill/>
        </p:spPr>
        <p:txBody>
          <a:bodyPr wrap="square" rtlCol="0">
            <a:spAutoFit/>
          </a:bodyPr>
          <a:lstStyle/>
          <a:p>
            <a:r>
              <a:rPr kumimoji="1" lang="zh-CN" altLang="en-US" sz="4000" b="1" kern="0" dirty="0" smtClean="0">
                <a:solidFill>
                  <a:schemeClr val="tx1"/>
                </a:solidFill>
                <a:latin typeface="微软雅黑" charset="0"/>
                <a:ea typeface="微软雅黑" charset="0"/>
                <a:cs typeface="微软雅黑" charset="0"/>
              </a:rPr>
              <a:t>5.概述段PRACTICE</a:t>
            </a:r>
          </a:p>
        </p:txBody>
      </p:sp>
      <p:pic>
        <p:nvPicPr>
          <p:cNvPr id="3" name="图片 2"/>
          <p:cNvPicPr>
            <a:picLocks noChangeAspect="1"/>
          </p:cNvPicPr>
          <p:nvPr/>
        </p:nvPicPr>
        <p:blipFill>
          <a:blip r:embed="rId3"/>
          <a:stretch>
            <a:fillRect/>
          </a:stretch>
        </p:blipFill>
        <p:spPr>
          <a:xfrm>
            <a:off x="847090" y="316230"/>
            <a:ext cx="1247775" cy="485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2" descr="wecom-temp-c7410fb962e531c12d333dd26f2dad5e"/>
          <p:cNvPicPr>
            <a:picLocks noChangeAspect="1"/>
          </p:cNvPicPr>
          <p:nvPr/>
        </p:nvPicPr>
        <p:blipFill>
          <a:blip r:embed="rId2"/>
          <a:stretch>
            <a:fillRect/>
          </a:stretch>
        </p:blipFill>
        <p:spPr>
          <a:xfrm>
            <a:off x="0" y="0"/>
            <a:ext cx="8290560" cy="6857365"/>
          </a:xfrm>
          <a:prstGeom prst="rect">
            <a:avLst/>
          </a:prstGeom>
        </p:spPr>
      </p:pic>
      <p:sp>
        <p:nvSpPr>
          <p:cNvPr id="2" name="文本框 1"/>
          <p:cNvSpPr txBox="1"/>
          <p:nvPr/>
        </p:nvSpPr>
        <p:spPr>
          <a:xfrm>
            <a:off x="7800340" y="1751965"/>
            <a:ext cx="3935095" cy="3538220"/>
          </a:xfrm>
          <a:prstGeom prst="rect">
            <a:avLst/>
          </a:prstGeom>
          <a:noFill/>
        </p:spPr>
        <p:txBody>
          <a:bodyPr wrap="square" rtlCol="0" anchor="t">
            <a:spAutoFit/>
          </a:bodyPr>
          <a:lstStyle/>
          <a:p>
            <a:endParaRPr lang="zh-CN" altLang="en-US" sz="2800">
              <a:latin typeface="微软雅黑" charset="0"/>
              <a:ea typeface="微软雅黑" charset="0"/>
            </a:endParaRPr>
          </a:p>
          <a:p>
            <a:r>
              <a:rPr lang="zh-CN" altLang="en-US" sz="2800">
                <a:latin typeface="微软雅黑" charset="0"/>
                <a:ea typeface="微软雅黑" charset="0"/>
              </a:rPr>
              <a:t>Overall, the production of </a:t>
            </a:r>
            <a:r>
              <a:rPr lang="zh-CN" altLang="en-US" sz="2800" b="1">
                <a:latin typeface="微软雅黑" charset="0"/>
                <a:ea typeface="微软雅黑" charset="0"/>
              </a:rPr>
              <a:t>bricks </a:t>
            </a:r>
            <a:r>
              <a:rPr lang="zh-CN" altLang="en-US" sz="2800">
                <a:latin typeface="微软雅黑" charset="0"/>
                <a:ea typeface="微软雅黑" charset="0"/>
              </a:rPr>
              <a:t>is </a:t>
            </a:r>
            <a:r>
              <a:rPr lang="zh-CN" altLang="en-US" sz="2800" b="1">
                <a:latin typeface="微软雅黑" charset="0"/>
                <a:ea typeface="微软雅黑" charset="0"/>
              </a:rPr>
              <a:t>complex</a:t>
            </a:r>
            <a:r>
              <a:rPr lang="zh-CN" altLang="en-US" sz="2800">
                <a:latin typeface="微软雅黑" charset="0"/>
                <a:ea typeface="微软雅黑" charset="0"/>
              </a:rPr>
              <a:t>, with few types of </a:t>
            </a:r>
            <a:r>
              <a:rPr lang="en-US" altLang="zh-CN" sz="2800" b="1">
                <a:latin typeface="微软雅黑" charset="0"/>
                <a:ea typeface="微软雅黑" charset="0"/>
              </a:rPr>
              <a:t>constructed </a:t>
            </a:r>
            <a:r>
              <a:rPr lang="zh-CN" altLang="en-US" sz="2800" b="1">
                <a:latin typeface="微软雅黑" charset="0"/>
                <a:ea typeface="微软雅黑" charset="0"/>
              </a:rPr>
              <a:t>materials</a:t>
            </a:r>
            <a:r>
              <a:rPr lang="zh-CN" altLang="en-US" sz="2800">
                <a:latin typeface="微软雅黑" charset="0"/>
                <a:ea typeface="微软雅黑" charset="0"/>
              </a:rPr>
              <a:t> manufactured on </a:t>
            </a:r>
            <a:r>
              <a:rPr lang="zh-CN" altLang="en-US" sz="2800" b="1">
                <a:latin typeface="微软雅黑" charset="0"/>
                <a:ea typeface="微软雅黑" charset="0"/>
              </a:rPr>
              <a:t>a production line</a:t>
            </a:r>
            <a:r>
              <a:rPr lang="zh-CN" altLang="en-US" sz="2800">
                <a:latin typeface="微软雅黑" charset="0"/>
                <a:ea typeface="微软雅黑" charset="0"/>
              </a:rPr>
              <a:t>.</a:t>
            </a:r>
          </a:p>
        </p:txBody>
      </p:sp>
      <p:sp>
        <p:nvSpPr>
          <p:cNvPr id="3" name="文本框 2"/>
          <p:cNvSpPr txBox="1"/>
          <p:nvPr/>
        </p:nvSpPr>
        <p:spPr>
          <a:xfrm>
            <a:off x="7848600" y="513080"/>
            <a:ext cx="3596005" cy="1322070"/>
          </a:xfrm>
          <a:prstGeom prst="rect">
            <a:avLst/>
          </a:prstGeom>
          <a:noFill/>
        </p:spPr>
        <p:txBody>
          <a:bodyPr wrap="square" rtlCol="0">
            <a:spAutoFit/>
          </a:bodyPr>
          <a:lstStyle/>
          <a:p>
            <a:pPr algn="l">
              <a:buClrTx/>
              <a:buSzTx/>
              <a:buFontTx/>
            </a:pPr>
            <a:r>
              <a:rPr kumimoji="1" lang="zh-CN" altLang="en-US" sz="4000" b="1" kern="0" dirty="0" smtClean="0">
                <a:solidFill>
                  <a:schemeClr val="tx1"/>
                </a:solidFill>
                <a:latin typeface="微软雅黑" charset="0"/>
                <a:ea typeface="微软雅黑" charset="0"/>
                <a:cs typeface="微软雅黑" charset="0"/>
              </a:rPr>
              <a:t>5.概述段PRACTICE</a:t>
            </a:r>
          </a:p>
        </p:txBody>
      </p:sp>
      <p:sp>
        <p:nvSpPr>
          <p:cNvPr id="4" name="矩形 3"/>
          <p:cNvSpPr/>
          <p:nvPr/>
        </p:nvSpPr>
        <p:spPr>
          <a:xfrm>
            <a:off x="596900" y="410845"/>
            <a:ext cx="1654175" cy="642620"/>
          </a:xfrm>
          <a:prstGeom prst="rect">
            <a:avLst/>
          </a:prstGeom>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r>
              <a:rPr lang="zh-CN" altLang="en-US" sz="2200" dirty="0">
                <a:latin typeface="微软雅黑 Light" panose="020B0502040204020203" pitchFamily="34" charset="-122"/>
                <a:ea typeface="微软雅黑 Light" panose="020B0502040204020203" pitchFamily="34" charset="-122"/>
                <a:sym typeface="+mn-ea"/>
              </a:rPr>
              <a:t>（机经）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solidFill>
              </a:rPr>
              <a:t>目录</a:t>
            </a:r>
          </a:p>
        </p:txBody>
      </p:sp>
      <p:sp>
        <p:nvSpPr>
          <p:cNvPr id="3" name="内容占位符 2"/>
          <p:cNvSpPr>
            <a:spLocks noGrp="1"/>
          </p:cNvSpPr>
          <p:nvPr>
            <p:ph idx="1"/>
          </p:nvPr>
        </p:nvSpPr>
        <p:spPr/>
        <p:txBody>
          <a:bodyPr/>
          <a:lstStyle/>
          <a:p>
            <a:r>
              <a:rPr lang="en-US" altLang="zh-CN" b="0"/>
              <a:t>1.</a:t>
            </a:r>
            <a:r>
              <a:rPr lang="zh-CN" altLang="en-US" b="0"/>
              <a:t>流程图特点及首段写作</a:t>
            </a:r>
          </a:p>
          <a:p>
            <a:r>
              <a:rPr lang="en-US" altLang="zh-CN" b="0"/>
              <a:t>2.</a:t>
            </a:r>
            <a:r>
              <a:rPr lang="zh-CN" altLang="en-US" b="0"/>
              <a:t>流程图词汇及衔接手段</a:t>
            </a:r>
          </a:p>
          <a:p>
            <a:r>
              <a:rPr lang="en-US" altLang="zh-CN" b="0"/>
              <a:t>3.</a:t>
            </a:r>
            <a:r>
              <a:rPr lang="zh-CN" altLang="en-US" b="0"/>
              <a:t>流程图（工序圈）范文分析及主体段练习</a:t>
            </a:r>
          </a:p>
          <a:p>
            <a:r>
              <a:rPr lang="en-US" altLang="zh-CN" b="0"/>
              <a:t>4.</a:t>
            </a:r>
            <a:r>
              <a:rPr lang="zh-CN" altLang="en-US" b="0"/>
              <a:t>流程图（生长图）范文分析及主体段练习</a:t>
            </a:r>
          </a:p>
          <a:p>
            <a:r>
              <a:rPr lang="en-US" altLang="zh-CN" b="0"/>
              <a:t>5.</a:t>
            </a:r>
            <a:r>
              <a:rPr lang="zh-CN" altLang="en-US" b="0"/>
              <a:t>流程图总结段写作</a:t>
            </a:r>
          </a:p>
          <a:p>
            <a:r>
              <a:rPr lang="en-US" altLang="zh-CN" b="0">
                <a:solidFill>
                  <a:srgbClr val="FF0000"/>
                </a:solidFill>
              </a:rPr>
              <a:t>6.</a:t>
            </a:r>
            <a:r>
              <a:rPr lang="zh-CN" altLang="en-US" b="0">
                <a:solidFill>
                  <a:srgbClr val="FF0000"/>
                </a:solidFill>
              </a:rPr>
              <a:t>课后作业流程图写作练习</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6885" y="610870"/>
            <a:ext cx="2780030" cy="583565"/>
          </a:xfrm>
          <a:prstGeom prst="rect">
            <a:avLst/>
          </a:prstGeom>
          <a:noFill/>
        </p:spPr>
        <p:txBody>
          <a:bodyPr wrap="square" rtlCol="0" anchor="t">
            <a:spAutoFit/>
          </a:bodyPr>
          <a:lstStyle/>
          <a:p>
            <a:pPr marL="0" indent="0" algn="l"/>
            <a:r>
              <a:rPr lang="en-US" sz="3200" b="1">
                <a:solidFill>
                  <a:srgbClr val="FF0000"/>
                </a:solidFill>
                <a:latin typeface="Helvetica Neue Bold" panose="02000503000000020004" charset="0"/>
                <a:ea typeface="Times New Roman" panose="02020503050405090304" charset="0"/>
                <a:cs typeface="Helvetica Neue Bold" panose="02000503000000020004" charset="0"/>
                <a:sym typeface="Times New Roman" panose="02020503050405090304" charset="0"/>
              </a:rPr>
              <a:t>7. Homework</a:t>
            </a:r>
            <a:endParaRPr lang="en-US" altLang="en-US" sz="3200" b="1">
              <a:solidFill>
                <a:srgbClr val="FF0000"/>
              </a:solidFill>
              <a:latin typeface="Helvetica Neue Bold" panose="02000503000000020004" charset="0"/>
              <a:ea typeface="Times New Roman" panose="02020503050405090304" charset="0"/>
              <a:cs typeface="Helvetica Neue Bold" panose="02000503000000020004" charset="0"/>
              <a:sym typeface="Times New Roman" panose="02020503050405090304" charset="0"/>
            </a:endParaRPr>
          </a:p>
        </p:txBody>
      </p:sp>
      <p:pic>
        <p:nvPicPr>
          <p:cNvPr id="28" name="图片 28" descr="企业微信截图_eb2f79cc-f7a9-4fd4-a85f-dc6eafda56f7"/>
          <p:cNvPicPr>
            <a:picLocks noChangeAspect="1"/>
          </p:cNvPicPr>
          <p:nvPr/>
        </p:nvPicPr>
        <p:blipFill>
          <a:blip r:embed="rId2"/>
          <a:srcRect t="21203"/>
          <a:stretch>
            <a:fillRect/>
          </a:stretch>
        </p:blipFill>
        <p:spPr>
          <a:xfrm>
            <a:off x="4384040" y="0"/>
            <a:ext cx="7678420" cy="6858000"/>
          </a:xfrm>
          <a:prstGeom prst="rect">
            <a:avLst/>
          </a:prstGeom>
        </p:spPr>
      </p:pic>
      <p:sp>
        <p:nvSpPr>
          <p:cNvPr id="4" name="文本框 3"/>
          <p:cNvSpPr txBox="1"/>
          <p:nvPr/>
        </p:nvSpPr>
        <p:spPr>
          <a:xfrm>
            <a:off x="381000" y="1362710"/>
            <a:ext cx="4473575" cy="1938020"/>
          </a:xfrm>
          <a:prstGeom prst="rect">
            <a:avLst/>
          </a:prstGeom>
          <a:noFill/>
        </p:spPr>
        <p:txBody>
          <a:bodyPr wrap="square" rtlCol="0" anchor="t">
            <a:spAutoFit/>
          </a:bodyPr>
          <a:lstStyle/>
          <a:p>
            <a:r>
              <a:rPr lang="zh-CN" altLang="en-US" sz="2400">
                <a:latin typeface="微软雅黑" charset="0"/>
                <a:ea typeface="微软雅黑" charset="0"/>
                <a:cs typeface="Times New Roman" panose="02020503050405090304" charset="0"/>
              </a:rPr>
              <a:t>The diagram below shows the manufacturing process for making sugar from</a:t>
            </a:r>
            <a:r>
              <a:rPr lang="en-US" altLang="zh-CN" sz="2400">
                <a:latin typeface="微软雅黑" charset="0"/>
                <a:ea typeface="微软雅黑" charset="0"/>
                <a:cs typeface="Times New Roman" panose="02020503050405090304" charset="0"/>
              </a:rPr>
              <a:t> </a:t>
            </a:r>
            <a:r>
              <a:rPr lang="zh-CN" altLang="en-US" sz="2400">
                <a:latin typeface="微软雅黑" charset="0"/>
                <a:ea typeface="微软雅黑" charset="0"/>
                <a:cs typeface="Times New Roman" panose="02020503050405090304" charset="0"/>
              </a:rPr>
              <a:t>sugar cane.</a:t>
            </a:r>
          </a:p>
          <a:p>
            <a:endParaRPr lang="zh-CN" altLang="en-US" sz="2400">
              <a:latin typeface="微软雅黑" charset="0"/>
              <a:ea typeface="微软雅黑" charset="0"/>
              <a:cs typeface="Times New Roman" panose="02020503050405090304" charset="0"/>
            </a:endParaRPr>
          </a:p>
        </p:txBody>
      </p:sp>
      <p:sp>
        <p:nvSpPr>
          <p:cNvPr id="3" name="矩形 2"/>
          <p:cNvSpPr/>
          <p:nvPr/>
        </p:nvSpPr>
        <p:spPr>
          <a:xfrm>
            <a:off x="381000" y="3107690"/>
            <a:ext cx="1654175" cy="642620"/>
          </a:xfrm>
          <a:prstGeom prst="rect">
            <a:avLst/>
          </a:prstGeom>
        </p:spPr>
        <p:txBody>
          <a:bodyPr vert="horz" wrap="square"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r>
              <a:rPr lang="zh-CN" altLang="en-US" sz="2200" dirty="0">
                <a:solidFill>
                  <a:srgbClr val="0070C0"/>
                </a:solidFill>
                <a:latin typeface="微软雅黑 Light" panose="020B0502040204020203" pitchFamily="34" charset="-122"/>
                <a:ea typeface="微软雅黑 Light" panose="020B0502040204020203" pitchFamily="34" charset="-122"/>
                <a:sym typeface="+mn-ea"/>
              </a:rPr>
              <a:t>（</a:t>
            </a:r>
            <a:r>
              <a:rPr lang="en-US" altLang="zh-CN" sz="2200" dirty="0">
                <a:solidFill>
                  <a:srgbClr val="0070C0"/>
                </a:solidFill>
                <a:latin typeface="微软雅黑 Light" panose="020B0502040204020203" pitchFamily="34" charset="-122"/>
                <a:ea typeface="微软雅黑 Light" panose="020B0502040204020203" pitchFamily="34" charset="-122"/>
                <a:sym typeface="+mn-ea"/>
              </a:rPr>
              <a:t>C16T2W1</a:t>
            </a:r>
            <a:r>
              <a:rPr lang="zh-CN" altLang="en-US" sz="2200" dirty="0">
                <a:solidFill>
                  <a:srgbClr val="0070C0"/>
                </a:solidFill>
                <a:latin typeface="微软雅黑 Light" panose="020B0502040204020203" pitchFamily="34" charset="-122"/>
                <a:ea typeface="微软雅黑 Light" panose="020B0502040204020203" pitchFamily="34" charset="-122"/>
                <a:sym typeface="+mn-ea"/>
              </a:rPr>
              <a: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9005" y="877570"/>
            <a:ext cx="10515600" cy="4351338"/>
          </a:xfrm>
        </p:spPr>
        <p:txBody>
          <a:bodyPr>
            <a:normAutofit/>
          </a:bodyPr>
          <a:lstStyle/>
          <a:p>
            <a:pPr marL="0" indent="0" algn="ctr">
              <a:buNone/>
            </a:pPr>
            <a:endParaRPr lang="en-US" altLang="zh-CN" sz="4000" dirty="0"/>
          </a:p>
          <a:p>
            <a:pPr marL="0" indent="0" algn="ctr">
              <a:buNone/>
            </a:pPr>
            <a:endParaRPr lang="en-US" altLang="zh-CN" sz="4000" dirty="0"/>
          </a:p>
          <a:p>
            <a:pPr marL="0" indent="0" algn="ctr">
              <a:buNone/>
            </a:pPr>
            <a:r>
              <a:rPr lang="en-US" altLang="zh-CN" sz="4000" dirty="0"/>
              <a:t>PRACTICE MAKES PERFECT !</a:t>
            </a:r>
          </a:p>
          <a:p>
            <a:pPr marL="0" indent="0" algn="ctr">
              <a:buNone/>
            </a:pPr>
            <a:endParaRPr lang="en-US" altLang="zh-CN" sz="4000" dirty="0"/>
          </a:p>
          <a:p>
            <a:pPr marL="0" indent="0" algn="ctr">
              <a:buNone/>
            </a:pPr>
            <a:r>
              <a:rPr lang="en-US" altLang="zh-CN" sz="4000" dirty="0">
                <a:solidFill>
                  <a:schemeClr val="accent2"/>
                </a:solidFill>
              </a:rPr>
              <a:t>THANK YOU.</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4760" y="621030"/>
            <a:ext cx="8967470" cy="701675"/>
          </a:xfrm>
        </p:spPr>
        <p:txBody>
          <a:bodyPr/>
          <a:lstStyle/>
          <a:p>
            <a:r>
              <a:rPr kumimoji="1" lang="en-US" altLang="zh-CN" dirty="0" smtClean="0">
                <a:solidFill>
                  <a:schemeClr val="tx1"/>
                </a:solidFill>
                <a:latin typeface="微软雅黑" charset="0"/>
                <a:ea typeface="微软雅黑" charset="0"/>
                <a:cs typeface="微软雅黑" charset="0"/>
              </a:rPr>
              <a:t>1.</a:t>
            </a:r>
            <a:r>
              <a:rPr kumimoji="1" lang="zh-CN" altLang="en-US" dirty="0" smtClean="0">
                <a:solidFill>
                  <a:schemeClr val="tx1"/>
                </a:solidFill>
                <a:latin typeface="微软雅黑" charset="0"/>
                <a:ea typeface="微软雅黑" charset="0"/>
                <a:cs typeface="微软雅黑" charset="0"/>
              </a:rPr>
              <a:t>流程图特点</a:t>
            </a:r>
            <a:r>
              <a:rPr kumimoji="1" lang="en-US" altLang="zh-CN" dirty="0" smtClean="0">
                <a:solidFill>
                  <a:schemeClr val="tx1"/>
                </a:solidFill>
                <a:latin typeface="微软雅黑" charset="0"/>
                <a:ea typeface="微软雅黑" charset="0"/>
                <a:cs typeface="微软雅黑" charset="0"/>
              </a:rPr>
              <a:t> 1.1 </a:t>
            </a:r>
            <a:r>
              <a:rPr kumimoji="1" lang="zh-CN" altLang="en-US" dirty="0" smtClean="0">
                <a:solidFill>
                  <a:schemeClr val="tx1"/>
                </a:solidFill>
                <a:latin typeface="微软雅黑" charset="0"/>
                <a:ea typeface="微软雅黑" charset="0"/>
                <a:cs typeface="微软雅黑" charset="0"/>
              </a:rPr>
              <a:t>分类</a:t>
            </a:r>
            <a:r>
              <a:rPr kumimoji="1" lang="en-US" altLang="zh-CN" dirty="0" smtClean="0">
                <a:solidFill>
                  <a:schemeClr val="tx1"/>
                </a:solidFill>
                <a:latin typeface="微软雅黑" charset="0"/>
                <a:ea typeface="微软雅黑" charset="0"/>
                <a:cs typeface="微软雅黑" charset="0"/>
              </a:rPr>
              <a:t> --- a.</a:t>
            </a:r>
            <a:r>
              <a:rPr kumimoji="1" lang="zh-CN" altLang="en-US" dirty="0" smtClean="0">
                <a:solidFill>
                  <a:schemeClr val="tx1"/>
                </a:solidFill>
                <a:latin typeface="微软雅黑" charset="0"/>
                <a:ea typeface="微软雅黑" charset="0"/>
                <a:cs typeface="微软雅黑" charset="0"/>
              </a:rPr>
              <a:t>工序图</a:t>
            </a:r>
          </a:p>
        </p:txBody>
      </p:sp>
      <p:pic>
        <p:nvPicPr>
          <p:cNvPr id="4" name="图片 3"/>
          <p:cNvPicPr>
            <a:picLocks noChangeAspect="1"/>
          </p:cNvPicPr>
          <p:nvPr/>
        </p:nvPicPr>
        <p:blipFill rotWithShape="1">
          <a:blip r:embed="rId2"/>
          <a:srcRect r="50643"/>
          <a:stretch>
            <a:fillRect/>
          </a:stretch>
        </p:blipFill>
        <p:spPr>
          <a:xfrm>
            <a:off x="1731645" y="1322705"/>
            <a:ext cx="3701415" cy="5384165"/>
          </a:xfrm>
          <a:prstGeom prst="rect">
            <a:avLst/>
          </a:prstGeom>
        </p:spPr>
      </p:pic>
      <p:pic>
        <p:nvPicPr>
          <p:cNvPr id="5" name="图片 4"/>
          <p:cNvPicPr>
            <a:picLocks noChangeAspect="1"/>
          </p:cNvPicPr>
          <p:nvPr/>
        </p:nvPicPr>
        <p:blipFill rotWithShape="1">
          <a:blip r:embed="rId2"/>
          <a:srcRect l="49678"/>
          <a:stretch>
            <a:fillRect/>
          </a:stretch>
        </p:blipFill>
        <p:spPr>
          <a:xfrm>
            <a:off x="5805170" y="1322705"/>
            <a:ext cx="3702050" cy="52819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0320" y="621030"/>
            <a:ext cx="8931910" cy="701675"/>
          </a:xfrm>
        </p:spPr>
        <p:txBody>
          <a:bodyPr/>
          <a:lstStyle/>
          <a:p>
            <a:r>
              <a:rPr kumimoji="1" lang="zh-CN" altLang="en-US" dirty="0" smtClean="0">
                <a:solidFill>
                  <a:schemeClr val="tx1"/>
                </a:solidFill>
                <a:latin typeface="微软雅黑" charset="0"/>
                <a:ea typeface="微软雅黑" charset="0"/>
                <a:cs typeface="微软雅黑" charset="0"/>
              </a:rPr>
              <a:t>1.流程图特点 1.1 分类 --- b. 生物图</a:t>
            </a:r>
          </a:p>
        </p:txBody>
      </p:sp>
      <p:pic>
        <p:nvPicPr>
          <p:cNvPr id="5" name="图片 4"/>
          <p:cNvPicPr>
            <a:picLocks noChangeAspect="1"/>
          </p:cNvPicPr>
          <p:nvPr/>
        </p:nvPicPr>
        <p:blipFill rotWithShape="1">
          <a:blip r:embed="rId2"/>
          <a:srcRect l="28095" t="42311" r="30000"/>
          <a:stretch>
            <a:fillRect/>
          </a:stretch>
        </p:blipFill>
        <p:spPr>
          <a:xfrm>
            <a:off x="1830070" y="1218565"/>
            <a:ext cx="8173720" cy="5545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4000" dirty="0" smtClean="0">
                <a:solidFill>
                  <a:schemeClr val="tx1"/>
                </a:solidFill>
                <a:latin typeface="微软雅黑" charset="0"/>
                <a:ea typeface="微软雅黑" charset="0"/>
                <a:cs typeface="微软雅黑" charset="0"/>
              </a:rPr>
              <a:t>1.</a:t>
            </a:r>
            <a:r>
              <a:rPr kumimoji="1" lang="zh-CN" altLang="en-US" sz="4000" dirty="0" smtClean="0">
                <a:solidFill>
                  <a:schemeClr val="tx1"/>
                </a:solidFill>
                <a:latin typeface="微软雅黑" charset="0"/>
                <a:ea typeface="微软雅黑" charset="0"/>
                <a:cs typeface="微软雅黑" charset="0"/>
              </a:rPr>
              <a:t>流程图特点</a:t>
            </a:r>
            <a:r>
              <a:rPr kumimoji="1" lang="en-US" altLang="zh-CN" sz="4000" dirty="0" smtClean="0">
                <a:solidFill>
                  <a:schemeClr val="tx1"/>
                </a:solidFill>
                <a:latin typeface="微软雅黑" charset="0"/>
                <a:ea typeface="微软雅黑" charset="0"/>
                <a:cs typeface="微软雅黑" charset="0"/>
              </a:rPr>
              <a:t> </a:t>
            </a:r>
          </a:p>
        </p:txBody>
      </p:sp>
      <p:sp>
        <p:nvSpPr>
          <p:cNvPr id="4" name="Rectangle 3"/>
          <p:cNvSpPr>
            <a:spLocks noGrp="1"/>
          </p:cNvSpPr>
          <p:nvPr>
            <p:ph idx="1"/>
          </p:nvPr>
        </p:nvSpPr>
        <p:spPr>
          <a:xfrm>
            <a:off x="624417" y="1647825"/>
            <a:ext cx="10972800" cy="4525963"/>
          </a:xfrm>
        </p:spPr>
        <p:txBody>
          <a:bodyPr/>
          <a:lstStyle/>
          <a:p>
            <a:pPr marL="0" indent="0">
              <a:lnSpc>
                <a:spcPct val="150000"/>
              </a:lnSpc>
              <a:buNone/>
            </a:pPr>
            <a:r>
              <a:rPr lang="en-US" altLang="zh-CN" sz="3200" b="1" dirty="0" smtClean="0">
                <a:latin typeface="微软雅黑" charset="0"/>
                <a:ea typeface="微软雅黑" charset="0"/>
                <a:cs typeface="微软雅黑" charset="0"/>
              </a:rPr>
              <a:t>1.2 </a:t>
            </a:r>
            <a:r>
              <a:rPr lang="zh-CN" altLang="en-US" sz="3200" b="1" dirty="0" smtClean="0">
                <a:latin typeface="微软雅黑" charset="0"/>
                <a:ea typeface="微软雅黑" charset="0"/>
                <a:cs typeface="微软雅黑" charset="0"/>
              </a:rPr>
              <a:t>解题要点：</a:t>
            </a:r>
          </a:p>
          <a:p>
            <a:pPr>
              <a:lnSpc>
                <a:spcPct val="150000"/>
              </a:lnSpc>
              <a:buFont typeface="Wingdings" panose="05000000000000000000" charset="0"/>
              <a:buChar char=""/>
            </a:pPr>
            <a:r>
              <a:rPr lang="zh-CN" altLang="en-US" sz="3200" b="1" dirty="0" smtClean="0">
                <a:latin typeface="微软雅黑" charset="0"/>
                <a:ea typeface="微软雅黑" charset="0"/>
                <a:cs typeface="微软雅黑" charset="0"/>
              </a:rPr>
              <a:t>顺序与衔接</a:t>
            </a:r>
            <a:endParaRPr lang="zh-CN" altLang="en-US" sz="2400" b="1" dirty="0" smtClean="0">
              <a:latin typeface="微软雅黑" charset="0"/>
              <a:ea typeface="微软雅黑" charset="0"/>
              <a:cs typeface="微软雅黑" charset="0"/>
            </a:endParaRPr>
          </a:p>
          <a:p>
            <a:pPr>
              <a:lnSpc>
                <a:spcPct val="150000"/>
              </a:lnSpc>
            </a:pPr>
            <a:r>
              <a:rPr lang="zh-CN" altLang="en-US" sz="2800" b="1" dirty="0" smtClean="0">
                <a:latin typeface="微软雅黑" charset="0"/>
                <a:ea typeface="微软雅黑" charset="0"/>
                <a:cs typeface="微软雅黑" charset="0"/>
              </a:rPr>
              <a:t>分清有几个</a:t>
            </a:r>
            <a:r>
              <a:rPr lang="zh-CN" altLang="en-US" sz="2800" b="1" dirty="0">
                <a:solidFill>
                  <a:srgbClr val="FF0000"/>
                </a:solidFill>
                <a:latin typeface="微软雅黑" charset="0"/>
                <a:ea typeface="微软雅黑" charset="0"/>
                <a:cs typeface="微软雅黑" charset="0"/>
              </a:rPr>
              <a:t>步骤</a:t>
            </a:r>
            <a:r>
              <a:rPr lang="en-US" altLang="zh-CN" sz="2800" b="1" dirty="0" smtClean="0">
                <a:latin typeface="微软雅黑" charset="0"/>
                <a:ea typeface="微软雅黑" charset="0"/>
                <a:cs typeface="微软雅黑" charset="0"/>
              </a:rPr>
              <a:t>-</a:t>
            </a:r>
            <a:r>
              <a:rPr lang="zh-CN" altLang="en-US" sz="2800" b="1" dirty="0" smtClean="0">
                <a:latin typeface="微软雅黑" charset="0"/>
                <a:ea typeface="微软雅黑" charset="0"/>
                <a:cs typeface="微软雅黑" charset="0"/>
              </a:rPr>
              <a:t>箭头数字</a:t>
            </a:r>
          </a:p>
          <a:p>
            <a:pPr>
              <a:lnSpc>
                <a:spcPct val="150000"/>
              </a:lnSpc>
            </a:pPr>
            <a:r>
              <a:rPr lang="zh-CN" altLang="en-US" sz="2800" b="1" dirty="0" smtClean="0">
                <a:latin typeface="微软雅黑" charset="0"/>
                <a:ea typeface="微软雅黑" charset="0"/>
                <a:cs typeface="微软雅黑" charset="0"/>
              </a:rPr>
              <a:t>找到起点，按</a:t>
            </a:r>
            <a:r>
              <a:rPr lang="zh-CN" altLang="en-US" sz="2800" b="1" dirty="0" smtClean="0">
                <a:solidFill>
                  <a:srgbClr val="FF0000"/>
                </a:solidFill>
                <a:latin typeface="微软雅黑" charset="0"/>
                <a:ea typeface="微软雅黑" charset="0"/>
                <a:cs typeface="微软雅黑" charset="0"/>
              </a:rPr>
              <a:t>顺序</a:t>
            </a:r>
            <a:r>
              <a:rPr lang="zh-CN" altLang="en-US" sz="2800" b="1" dirty="0" smtClean="0">
                <a:latin typeface="微软雅黑" charset="0"/>
                <a:ea typeface="微软雅黑" charset="0"/>
                <a:cs typeface="微软雅黑" charset="0"/>
              </a:rPr>
              <a:t>进行描述</a:t>
            </a:r>
          </a:p>
          <a:p>
            <a:pPr>
              <a:lnSpc>
                <a:spcPct val="150000"/>
              </a:lnSpc>
            </a:pPr>
            <a:r>
              <a:rPr lang="zh-CN" altLang="en-US" sz="2800" b="1" dirty="0" smtClean="0">
                <a:latin typeface="微软雅黑" charset="0"/>
                <a:ea typeface="微软雅黑" charset="0"/>
                <a:cs typeface="微软雅黑" charset="0"/>
              </a:rPr>
              <a:t>具体描述每个步骤，步骤过多可以合并写</a:t>
            </a:r>
          </a:p>
          <a:p>
            <a:pPr>
              <a:lnSpc>
                <a:spcPct val="150000"/>
              </a:lnSpc>
            </a:pPr>
            <a:r>
              <a:rPr lang="zh-CN" altLang="en-US" sz="2800" b="1" dirty="0" smtClean="0">
                <a:latin typeface="微软雅黑" charset="0"/>
                <a:ea typeface="微软雅黑" charset="0"/>
                <a:cs typeface="微软雅黑" charset="0"/>
              </a:rPr>
              <a:t>时态</a:t>
            </a:r>
            <a:r>
              <a:rPr lang="zh-CN" altLang="en-US" sz="2800" b="1" dirty="0">
                <a:latin typeface="微软雅黑" charset="0"/>
                <a:ea typeface="微软雅黑" charset="0"/>
                <a:cs typeface="微软雅黑" charset="0"/>
              </a:rPr>
              <a:t>：</a:t>
            </a:r>
            <a:r>
              <a:rPr lang="zh-CN" altLang="en-US" sz="2800" b="1" dirty="0" smtClean="0">
                <a:solidFill>
                  <a:srgbClr val="FF0000"/>
                </a:solidFill>
                <a:latin typeface="微软雅黑" charset="0"/>
                <a:ea typeface="微软雅黑" charset="0"/>
                <a:cs typeface="微软雅黑" charset="0"/>
              </a:rPr>
              <a:t>一般现在时</a:t>
            </a:r>
            <a:endParaRPr lang="en-US" altLang="zh-CN" sz="2800" b="1" dirty="0" smtClean="0">
              <a:solidFill>
                <a:srgbClr val="FF0000"/>
              </a:solidFill>
              <a:latin typeface="微软雅黑" charset="0"/>
              <a:ea typeface="微软雅黑" charset="0"/>
              <a:cs typeface="微软雅黑" charset="0"/>
            </a:endParaRPr>
          </a:p>
          <a:p>
            <a:pPr marL="0" indent="0">
              <a:lnSpc>
                <a:spcPct val="150000"/>
              </a:lnSpc>
              <a:buNone/>
            </a:pPr>
            <a:endParaRPr lang="en-US" altLang="zh-CN" sz="2800" b="1" dirty="0" smtClean="0">
              <a:solidFill>
                <a:srgbClr val="FF0000"/>
              </a:solidFill>
              <a:latin typeface="微软雅黑" charset="0"/>
              <a:ea typeface="微软雅黑" charset="0"/>
              <a:cs typeface="微软雅黑"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Grp="1" noChangeArrowheads="1"/>
          </p:cNvSpPr>
          <p:nvPr>
            <p:ph type="title"/>
          </p:nvPr>
        </p:nvSpPr>
        <p:spPr>
          <a:xfrm>
            <a:off x="624417" y="289243"/>
            <a:ext cx="10972800" cy="1143000"/>
          </a:xfrm>
          <a:prstGeom prst="rect">
            <a:avLst/>
          </a:prstGeom>
        </p:spPr>
        <p:txBody>
          <a:bodyPr/>
          <a:lstStyle>
            <a:lvl1pPr algn="ctr" rtl="0" eaLnBrk="0" fontAlgn="base" hangingPunct="0">
              <a:spcBef>
                <a:spcPct val="0"/>
              </a:spcBef>
              <a:spcAft>
                <a:spcPct val="0"/>
              </a:spcAft>
              <a:defRPr sz="4400" b="1">
                <a:solidFill>
                  <a:srgbClr val="0033CC"/>
                </a:solidFill>
                <a:latin typeface="+mj-lt"/>
                <a:ea typeface="+mj-ea"/>
                <a:cs typeface="+mj-cs"/>
              </a:defRPr>
            </a:lvl1pPr>
            <a:lvl2pPr algn="ctr" rtl="0" eaLnBrk="0" fontAlgn="base" hangingPunct="0">
              <a:spcBef>
                <a:spcPct val="0"/>
              </a:spcBef>
              <a:spcAft>
                <a:spcPct val="0"/>
              </a:spcAft>
              <a:defRPr sz="4400" b="1">
                <a:solidFill>
                  <a:srgbClr val="0033CC"/>
                </a:solidFill>
                <a:latin typeface="Arial" panose="020B0604020202090204" pitchFamily="34" charset="0"/>
                <a:ea typeface="华文细黑" pitchFamily="2" charset="-122"/>
              </a:defRPr>
            </a:lvl2pPr>
            <a:lvl3pPr algn="ctr" rtl="0" eaLnBrk="0" fontAlgn="base" hangingPunct="0">
              <a:spcBef>
                <a:spcPct val="0"/>
              </a:spcBef>
              <a:spcAft>
                <a:spcPct val="0"/>
              </a:spcAft>
              <a:defRPr sz="4400" b="1">
                <a:solidFill>
                  <a:srgbClr val="0033CC"/>
                </a:solidFill>
                <a:latin typeface="Arial" panose="020B0604020202090204" pitchFamily="34" charset="0"/>
                <a:ea typeface="华文细黑" pitchFamily="2" charset="-122"/>
              </a:defRPr>
            </a:lvl3pPr>
            <a:lvl4pPr algn="ctr" rtl="0" eaLnBrk="0" fontAlgn="base" hangingPunct="0">
              <a:spcBef>
                <a:spcPct val="0"/>
              </a:spcBef>
              <a:spcAft>
                <a:spcPct val="0"/>
              </a:spcAft>
              <a:defRPr sz="4400" b="1">
                <a:solidFill>
                  <a:srgbClr val="0033CC"/>
                </a:solidFill>
                <a:latin typeface="Arial" panose="020B0604020202090204" pitchFamily="34" charset="0"/>
                <a:ea typeface="华文细黑" pitchFamily="2" charset="-122"/>
              </a:defRPr>
            </a:lvl4pPr>
            <a:lvl5pPr algn="ctr" rtl="0" eaLnBrk="0" fontAlgn="base" hangingPunct="0">
              <a:spcBef>
                <a:spcPct val="0"/>
              </a:spcBef>
              <a:spcAft>
                <a:spcPct val="0"/>
              </a:spcAft>
              <a:defRPr sz="4400" b="1">
                <a:solidFill>
                  <a:srgbClr val="0033CC"/>
                </a:solidFill>
                <a:latin typeface="Arial" panose="020B0604020202090204" pitchFamily="34" charset="0"/>
                <a:ea typeface="华文细黑" pitchFamily="2" charset="-122"/>
              </a:defRPr>
            </a:lvl5pPr>
            <a:lvl6pPr marL="457200" algn="ctr" rtl="0" eaLnBrk="0" fontAlgn="base" hangingPunct="0">
              <a:spcBef>
                <a:spcPct val="0"/>
              </a:spcBef>
              <a:spcAft>
                <a:spcPct val="0"/>
              </a:spcAft>
              <a:defRPr sz="4400" b="1">
                <a:solidFill>
                  <a:srgbClr val="0033CC"/>
                </a:solidFill>
                <a:latin typeface="Arial" panose="020B0604020202090204" pitchFamily="34" charset="0"/>
                <a:ea typeface="华文细黑" pitchFamily="2" charset="-122"/>
              </a:defRPr>
            </a:lvl6pPr>
            <a:lvl7pPr marL="914400" algn="ctr" rtl="0" eaLnBrk="0" fontAlgn="base" hangingPunct="0">
              <a:spcBef>
                <a:spcPct val="0"/>
              </a:spcBef>
              <a:spcAft>
                <a:spcPct val="0"/>
              </a:spcAft>
              <a:defRPr sz="4400" b="1">
                <a:solidFill>
                  <a:srgbClr val="0033CC"/>
                </a:solidFill>
                <a:latin typeface="Arial" panose="020B0604020202090204" pitchFamily="34" charset="0"/>
                <a:ea typeface="华文细黑" pitchFamily="2" charset="-122"/>
              </a:defRPr>
            </a:lvl7pPr>
            <a:lvl8pPr marL="1371600" algn="ctr" rtl="0" eaLnBrk="0" fontAlgn="base" hangingPunct="0">
              <a:spcBef>
                <a:spcPct val="0"/>
              </a:spcBef>
              <a:spcAft>
                <a:spcPct val="0"/>
              </a:spcAft>
              <a:defRPr sz="4400" b="1">
                <a:solidFill>
                  <a:srgbClr val="0033CC"/>
                </a:solidFill>
                <a:latin typeface="Arial" panose="020B0604020202090204" pitchFamily="34" charset="0"/>
                <a:ea typeface="华文细黑" pitchFamily="2" charset="-122"/>
              </a:defRPr>
            </a:lvl8pPr>
            <a:lvl9pPr marL="1828800" algn="ctr" rtl="0" eaLnBrk="0" fontAlgn="base" hangingPunct="0">
              <a:spcBef>
                <a:spcPct val="0"/>
              </a:spcBef>
              <a:spcAft>
                <a:spcPct val="0"/>
              </a:spcAft>
              <a:defRPr sz="4400" b="1">
                <a:solidFill>
                  <a:srgbClr val="0033CC"/>
                </a:solidFill>
                <a:latin typeface="Arial" panose="020B0604020202090204" pitchFamily="34" charset="0"/>
                <a:ea typeface="华文细黑" pitchFamily="2" charset="-122"/>
              </a:defRPr>
            </a:lvl9pPr>
          </a:lstStyle>
          <a:p>
            <a:r>
              <a:rPr kumimoji="1" lang="en-US" altLang="zh-CN" sz="3600" dirty="0" smtClean="0">
                <a:solidFill>
                  <a:schemeClr val="tx1"/>
                </a:solidFill>
                <a:latin typeface="微软雅黑" charset="0"/>
                <a:ea typeface="微软雅黑" charset="0"/>
                <a:cs typeface="微软雅黑" charset="0"/>
                <a:sym typeface="+mn-ea"/>
              </a:rPr>
              <a:t>1.</a:t>
            </a:r>
            <a:r>
              <a:rPr kumimoji="1" lang="zh-CN" altLang="en-US" sz="3600" dirty="0" smtClean="0">
                <a:solidFill>
                  <a:schemeClr val="tx1"/>
                </a:solidFill>
                <a:latin typeface="微软雅黑" charset="0"/>
                <a:ea typeface="微软雅黑" charset="0"/>
                <a:cs typeface="微软雅黑" charset="0"/>
                <a:sym typeface="+mn-ea"/>
              </a:rPr>
              <a:t>流程图特点</a:t>
            </a:r>
            <a:r>
              <a:rPr kumimoji="1" lang="en-US" altLang="zh-CN" sz="3600" dirty="0" smtClean="0">
                <a:solidFill>
                  <a:schemeClr val="tx1"/>
                </a:solidFill>
                <a:latin typeface="微软雅黑" charset="0"/>
                <a:ea typeface="微软雅黑" charset="0"/>
                <a:cs typeface="微软雅黑" charset="0"/>
                <a:sym typeface="+mn-ea"/>
              </a:rPr>
              <a:t> </a:t>
            </a:r>
          </a:p>
        </p:txBody>
      </p:sp>
      <p:sp>
        <p:nvSpPr>
          <p:cNvPr id="5" name="Rectangle 3"/>
          <p:cNvSpPr txBox="1">
            <a:spLocks noGrp="1" noChangeArrowheads="1"/>
          </p:cNvSpPr>
          <p:nvPr>
            <p:ph idx="1"/>
          </p:nvPr>
        </p:nvSpPr>
        <p:spPr>
          <a:xfrm>
            <a:off x="624417" y="1285240"/>
            <a:ext cx="10972800" cy="4525963"/>
          </a:xfrm>
          <a:prstGeom prst="rect">
            <a:avLst/>
          </a:prstGeom>
        </p:spPr>
        <p:txBody>
          <a:bodyPr/>
          <a:lstStyle>
            <a:lvl1pPr marL="342900" indent="-342900" algn="l" rtl="0" eaLnBrk="0" fontAlgn="base" hangingPunct="0">
              <a:spcBef>
                <a:spcPct val="20000"/>
              </a:spcBef>
              <a:spcAft>
                <a:spcPct val="0"/>
              </a:spcAft>
              <a:buFont typeface="Arial" panose="020B060402020209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9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9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90204"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90204"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90204"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90204"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90204" pitchFamily="34" charset="0"/>
              <a:buChar char="»"/>
              <a:defRPr sz="2000">
                <a:solidFill>
                  <a:schemeClr val="tx1"/>
                </a:solidFill>
                <a:latin typeface="+mn-lt"/>
                <a:ea typeface="+mn-ea"/>
              </a:defRPr>
            </a:lvl9pPr>
          </a:lstStyle>
          <a:p>
            <a:pPr marL="514350" indent="-514350">
              <a:buFontTx/>
              <a:buNone/>
            </a:pPr>
            <a:r>
              <a:rPr lang="en-US" altLang="zh-CN" b="1" dirty="0" smtClean="0">
                <a:latin typeface="微软雅黑" charset="0"/>
                <a:ea typeface="微软雅黑" charset="0"/>
                <a:cs typeface="微软雅黑" charset="0"/>
              </a:rPr>
              <a:t>1.3 </a:t>
            </a:r>
            <a:r>
              <a:rPr lang="zh-CN" altLang="en-US" b="1" dirty="0" smtClean="0">
                <a:latin typeface="微软雅黑" charset="0"/>
                <a:ea typeface="微软雅黑" charset="0"/>
                <a:cs typeface="微软雅黑" charset="0"/>
              </a:rPr>
              <a:t>解题技巧</a:t>
            </a:r>
            <a:endParaRPr lang="zh-CN" altLang="en-US" sz="2800" b="1" dirty="0" smtClean="0">
              <a:latin typeface="微软雅黑" charset="0"/>
              <a:ea typeface="微软雅黑" charset="0"/>
              <a:cs typeface="微软雅黑" charset="0"/>
            </a:endParaRPr>
          </a:p>
          <a:p>
            <a:pPr>
              <a:buFont typeface="Wingdings" panose="05000000000000000000" charset="0"/>
              <a:buChar char=""/>
            </a:pPr>
            <a:r>
              <a:rPr lang="zh-CN" altLang="en-US" b="1" dirty="0">
                <a:latin typeface="微软雅黑" charset="0"/>
                <a:ea typeface="微软雅黑" charset="0"/>
                <a:cs typeface="微软雅黑" charset="0"/>
              </a:rPr>
              <a:t>读</a:t>
            </a:r>
            <a:r>
              <a:rPr lang="zh-CN" altLang="en-US" b="1" dirty="0" smtClean="0">
                <a:latin typeface="微软雅黑" charset="0"/>
                <a:ea typeface="微软雅黑" charset="0"/>
                <a:cs typeface="微软雅黑" charset="0"/>
              </a:rPr>
              <a:t>图（</a:t>
            </a:r>
            <a:r>
              <a:rPr lang="zh-CN" altLang="en-US" b="1" dirty="0" smtClean="0">
                <a:solidFill>
                  <a:srgbClr val="FF0000"/>
                </a:solidFill>
                <a:latin typeface="微软雅黑" charset="0"/>
                <a:ea typeface="微软雅黑" charset="0"/>
                <a:cs typeface="微软雅黑" charset="0"/>
              </a:rPr>
              <a:t>生词</a:t>
            </a:r>
            <a:r>
              <a:rPr lang="zh-CN" altLang="en-US" b="1" dirty="0" smtClean="0">
                <a:latin typeface="微软雅黑" charset="0"/>
                <a:ea typeface="微软雅黑" charset="0"/>
                <a:cs typeface="微软雅黑" charset="0"/>
              </a:rPr>
              <a:t>难点）</a:t>
            </a:r>
            <a:endParaRPr lang="en-US" altLang="zh-CN" b="1" dirty="0" smtClean="0">
              <a:latin typeface="微软雅黑" charset="0"/>
              <a:ea typeface="微软雅黑" charset="0"/>
              <a:cs typeface="微软雅黑" charset="0"/>
            </a:endParaRPr>
          </a:p>
          <a:p>
            <a:r>
              <a:rPr lang="zh-CN" altLang="en-US" sz="2800" b="1" dirty="0" smtClean="0">
                <a:latin typeface="微软雅黑" charset="0"/>
                <a:ea typeface="微软雅黑" charset="0"/>
                <a:cs typeface="微软雅黑" charset="0"/>
              </a:rPr>
              <a:t>可</a:t>
            </a:r>
            <a:r>
              <a:rPr lang="zh-CN" altLang="en-US" sz="2800" b="1" dirty="0">
                <a:latin typeface="微软雅黑" charset="0"/>
                <a:ea typeface="微软雅黑" charset="0"/>
                <a:cs typeface="微软雅黑" charset="0"/>
              </a:rPr>
              <a:t>根据图片推断</a:t>
            </a:r>
            <a:r>
              <a:rPr lang="zh-CN" altLang="en-US" sz="2800" b="1" dirty="0" smtClean="0">
                <a:latin typeface="微软雅黑" charset="0"/>
                <a:ea typeface="微软雅黑" charset="0"/>
                <a:cs typeface="微软雅黑" charset="0"/>
              </a:rPr>
              <a:t>词义</a:t>
            </a:r>
            <a:endParaRPr lang="en-US" altLang="zh-CN" sz="2800" b="1" dirty="0" smtClean="0">
              <a:latin typeface="微软雅黑" charset="0"/>
              <a:ea typeface="微软雅黑" charset="0"/>
              <a:cs typeface="微软雅黑" charset="0"/>
            </a:endParaRPr>
          </a:p>
          <a:p>
            <a:r>
              <a:rPr lang="zh-CN" altLang="en-US" sz="2800" b="1" dirty="0" smtClean="0">
                <a:latin typeface="微软雅黑" charset="0"/>
                <a:ea typeface="微软雅黑" charset="0"/>
                <a:cs typeface="微软雅黑" charset="0"/>
              </a:rPr>
              <a:t>名词不懂抄</a:t>
            </a:r>
            <a:r>
              <a:rPr lang="zh-CN" altLang="en-US" sz="2800" b="1" dirty="0">
                <a:latin typeface="微软雅黑" charset="0"/>
                <a:ea typeface="微软雅黑" charset="0"/>
                <a:cs typeface="微软雅黑" charset="0"/>
              </a:rPr>
              <a:t>到文中作主</a:t>
            </a:r>
            <a:r>
              <a:rPr lang="zh-CN" altLang="en-US" sz="2800" b="1" dirty="0" smtClean="0">
                <a:latin typeface="微软雅黑" charset="0"/>
                <a:ea typeface="微软雅黑" charset="0"/>
                <a:cs typeface="微软雅黑" charset="0"/>
              </a:rPr>
              <a:t>语或宾语</a:t>
            </a:r>
            <a:endParaRPr lang="zh-CN" altLang="en-US" sz="2800" b="1" dirty="0">
              <a:latin typeface="微软雅黑" charset="0"/>
              <a:ea typeface="微软雅黑" charset="0"/>
              <a:cs typeface="微软雅黑" charset="0"/>
            </a:endParaRPr>
          </a:p>
          <a:p>
            <a:r>
              <a:rPr lang="zh-CN" altLang="en-US" sz="2800" b="1" dirty="0">
                <a:latin typeface="微软雅黑" charset="0"/>
                <a:ea typeface="微软雅黑" charset="0"/>
                <a:cs typeface="微软雅黑" charset="0"/>
              </a:rPr>
              <a:t>动词不懂加</a:t>
            </a:r>
            <a:r>
              <a:rPr lang="en-US" altLang="zh-CN" sz="2800" b="1" dirty="0" err="1">
                <a:latin typeface="微软雅黑" charset="0"/>
                <a:ea typeface="微软雅黑" charset="0"/>
                <a:cs typeface="微软雅黑" charset="0"/>
              </a:rPr>
              <a:t>ed</a:t>
            </a:r>
            <a:r>
              <a:rPr lang="zh-CN" altLang="en-US" sz="2800" b="1" dirty="0">
                <a:latin typeface="微软雅黑" charset="0"/>
                <a:ea typeface="微软雅黑" charset="0"/>
                <a:cs typeface="微软雅黑" charset="0"/>
              </a:rPr>
              <a:t>，用被动</a:t>
            </a:r>
            <a:r>
              <a:rPr lang="zh-CN" altLang="en-US" sz="2800" b="1" dirty="0" smtClean="0">
                <a:latin typeface="微软雅黑" charset="0"/>
                <a:ea typeface="微软雅黑" charset="0"/>
                <a:cs typeface="微软雅黑" charset="0"/>
              </a:rPr>
              <a:t>语态</a:t>
            </a:r>
            <a:endParaRPr lang="en-US" altLang="zh-CN" sz="2800" b="1" dirty="0" smtClean="0">
              <a:latin typeface="微软雅黑" charset="0"/>
              <a:ea typeface="微软雅黑" charset="0"/>
              <a:cs typeface="微软雅黑" charset="0"/>
            </a:endParaRPr>
          </a:p>
          <a:p>
            <a:endParaRPr lang="zh-CN" altLang="en-US" sz="2400" b="1" dirty="0">
              <a:latin typeface="微软雅黑" charset="0"/>
              <a:ea typeface="微软雅黑" charset="0"/>
              <a:cs typeface="微软雅黑" charset="0"/>
            </a:endParaRPr>
          </a:p>
          <a:p>
            <a:pPr>
              <a:buFont typeface="Wingdings" panose="05000000000000000000" charset="0"/>
              <a:buChar char=""/>
            </a:pPr>
            <a:r>
              <a:rPr lang="zh-CN" altLang="zh-CN" b="1" dirty="0">
                <a:latin typeface="微软雅黑" charset="0"/>
                <a:ea typeface="微软雅黑" charset="0"/>
                <a:cs typeface="微软雅黑" charset="0"/>
              </a:rPr>
              <a:t>梳理（衔接难点</a:t>
            </a:r>
            <a:r>
              <a:rPr lang="zh-CN" altLang="zh-CN" b="1" dirty="0" smtClean="0">
                <a:latin typeface="微软雅黑" charset="0"/>
                <a:ea typeface="微软雅黑" charset="0"/>
                <a:cs typeface="微软雅黑" charset="0"/>
              </a:rPr>
              <a:t>）</a:t>
            </a:r>
            <a:endParaRPr lang="en-US" altLang="zh-CN" b="1" dirty="0" smtClean="0">
              <a:latin typeface="微软雅黑" charset="0"/>
              <a:ea typeface="微软雅黑" charset="0"/>
              <a:cs typeface="微软雅黑" charset="0"/>
            </a:endParaRPr>
          </a:p>
          <a:p>
            <a:r>
              <a:rPr lang="zh-CN" altLang="en-US" sz="2800" b="1" dirty="0" smtClean="0">
                <a:latin typeface="微软雅黑" charset="0"/>
                <a:ea typeface="微软雅黑" charset="0"/>
                <a:cs typeface="微软雅黑" charset="0"/>
              </a:rPr>
              <a:t>信息较</a:t>
            </a:r>
            <a:r>
              <a:rPr lang="zh-CN" altLang="en-US" sz="2800" b="1" dirty="0">
                <a:latin typeface="微软雅黑" charset="0"/>
                <a:ea typeface="微软雅黑" charset="0"/>
                <a:cs typeface="微软雅黑" charset="0"/>
              </a:rPr>
              <a:t>零散</a:t>
            </a:r>
            <a:r>
              <a:rPr lang="zh-CN" altLang="en-US" sz="2800" b="1" dirty="0" smtClean="0">
                <a:latin typeface="微软雅黑" charset="0"/>
                <a:ea typeface="微软雅黑" charset="0"/>
                <a:cs typeface="微软雅黑" charset="0"/>
              </a:rPr>
              <a:t>，每</a:t>
            </a:r>
            <a:r>
              <a:rPr lang="zh-CN" altLang="en-US" sz="2800" b="1" dirty="0">
                <a:latin typeface="微软雅黑" charset="0"/>
                <a:ea typeface="微软雅黑" charset="0"/>
                <a:cs typeface="微软雅黑" charset="0"/>
              </a:rPr>
              <a:t>一个</a:t>
            </a:r>
            <a:r>
              <a:rPr lang="zh-CN" altLang="en-US" sz="2800" b="1" dirty="0" smtClean="0">
                <a:latin typeface="微软雅黑" charset="0"/>
                <a:ea typeface="微软雅黑" charset="0"/>
                <a:cs typeface="微软雅黑" charset="0"/>
              </a:rPr>
              <a:t>步骤都</a:t>
            </a:r>
            <a:r>
              <a:rPr lang="en-US" altLang="zh-CN" sz="2800" b="1" dirty="0">
                <a:latin typeface="微软雅黑" charset="0"/>
                <a:ea typeface="微软雅黑" charset="0"/>
                <a:cs typeface="微软雅黑" charset="0"/>
              </a:rPr>
              <a:t>要运用</a:t>
            </a:r>
            <a:r>
              <a:rPr lang="en-US" altLang="zh-CN" sz="2800" b="1" dirty="0">
                <a:solidFill>
                  <a:srgbClr val="FF0000"/>
                </a:solidFill>
                <a:latin typeface="微软雅黑" charset="0"/>
                <a:ea typeface="微软雅黑" charset="0"/>
                <a:cs typeface="微软雅黑" charset="0"/>
              </a:rPr>
              <a:t>不同的动词</a:t>
            </a:r>
            <a:r>
              <a:rPr lang="zh-CN" altLang="en-US" sz="2800" b="1" dirty="0">
                <a:latin typeface="微软雅黑" charset="0"/>
                <a:ea typeface="微软雅黑" charset="0"/>
                <a:cs typeface="微软雅黑" charset="0"/>
              </a:rPr>
              <a:t>描述</a:t>
            </a:r>
            <a:endParaRPr lang="en-US" altLang="zh-CN" sz="2800" b="1" dirty="0">
              <a:latin typeface="微软雅黑" charset="0"/>
              <a:ea typeface="微软雅黑" charset="0"/>
              <a:cs typeface="微软雅黑" charset="0"/>
            </a:endParaRPr>
          </a:p>
          <a:p>
            <a:r>
              <a:rPr lang="zh-CN" altLang="en-US" sz="2800" b="1" dirty="0" smtClean="0">
                <a:latin typeface="微软雅黑" charset="0"/>
                <a:ea typeface="微软雅黑" charset="0"/>
                <a:cs typeface="微软雅黑" charset="0"/>
              </a:rPr>
              <a:t>而由于无主性，使用动词时经常要用</a:t>
            </a:r>
            <a:r>
              <a:rPr lang="zh-CN" altLang="en-US" sz="2800" b="1" dirty="0" smtClean="0">
                <a:solidFill>
                  <a:srgbClr val="FF0000"/>
                </a:solidFill>
                <a:latin typeface="微软雅黑" charset="0"/>
                <a:ea typeface="微软雅黑" charset="0"/>
                <a:cs typeface="微软雅黑" charset="0"/>
              </a:rPr>
              <a:t>动词的被动态</a:t>
            </a:r>
            <a:endParaRPr lang="en-US" altLang="zh-CN" b="1" dirty="0" smtClean="0">
              <a:latin typeface="微软雅黑" charset="0"/>
              <a:ea typeface="微软雅黑" charset="0"/>
              <a:cs typeface="微软雅黑" charset="0"/>
            </a:endParaRPr>
          </a:p>
          <a:p>
            <a:pPr marL="514350" indent="-514350">
              <a:buNone/>
            </a:pPr>
            <a:endParaRPr lang="en-US" altLang="zh-CN" sz="2800" b="1" dirty="0" smtClean="0">
              <a:latin typeface="微软雅黑" charset="0"/>
              <a:ea typeface="微软雅黑" charset="0"/>
              <a:cs typeface="微软雅黑" charset="0"/>
            </a:endParaRPr>
          </a:p>
          <a:p>
            <a:pPr marL="514350" indent="-514350">
              <a:buNone/>
            </a:pPr>
            <a:endParaRPr lang="zh-CN" altLang="zh-CN" sz="2800" b="1" dirty="0">
              <a:latin typeface="微软雅黑" charset="0"/>
              <a:ea typeface="微软雅黑" charset="0"/>
              <a:cs typeface="微软雅黑" charset="0"/>
            </a:endParaRPr>
          </a:p>
          <a:p>
            <a:pPr marL="514350" indent="-514350">
              <a:buFontTx/>
              <a:buNone/>
            </a:pPr>
            <a:endParaRPr lang="en-US" altLang="zh-CN" sz="2800" b="1" dirty="0" smtClean="0">
              <a:latin typeface="微软雅黑" charset="0"/>
              <a:ea typeface="微软雅黑" charset="0"/>
              <a:cs typeface="微软雅黑" charset="0"/>
            </a:endParaRPr>
          </a:p>
          <a:p>
            <a:pPr marL="514350" indent="-514350">
              <a:buFontTx/>
              <a:buAutoNum type="arabicPeriod"/>
            </a:pPr>
            <a:endParaRPr lang="en-US" altLang="zh-CN" sz="2800" b="1" dirty="0" smtClean="0">
              <a:latin typeface="微软雅黑" charset="0"/>
              <a:ea typeface="微软雅黑" charset="0"/>
              <a:cs typeface="微软雅黑"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nvSpPr>
        <p:spPr>
          <a:xfrm>
            <a:off x="2028031" y="0"/>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en-US" altLang="zh-CN" sz="4000" b="1" kern="0" dirty="0" smtClean="0">
                <a:solidFill>
                  <a:schemeClr val="tx1"/>
                </a:solidFill>
                <a:latin typeface="微软雅黑" charset="0"/>
                <a:ea typeface="微软雅黑" charset="0"/>
                <a:cs typeface="微软雅黑" charset="0"/>
                <a:sym typeface="+mn-ea"/>
              </a:rPr>
              <a:t>1.</a:t>
            </a:r>
            <a:r>
              <a:rPr kumimoji="1" lang="zh-CN" altLang="en-US" sz="4000" b="1" kern="0" dirty="0" smtClean="0">
                <a:solidFill>
                  <a:schemeClr val="tx1"/>
                </a:solidFill>
                <a:latin typeface="微软雅黑" charset="0"/>
                <a:ea typeface="微软雅黑" charset="0"/>
                <a:cs typeface="微软雅黑" charset="0"/>
                <a:sym typeface="+mn-ea"/>
              </a:rPr>
              <a:t> 首段写作</a:t>
            </a:r>
          </a:p>
        </p:txBody>
      </p:sp>
      <p:pic>
        <p:nvPicPr>
          <p:cNvPr id="2" name="图片 1" descr="企业微信截图_5ec3a60e-6e47-4b09-b295-af1854a33e4d"/>
          <p:cNvPicPr>
            <a:picLocks noChangeAspect="1"/>
          </p:cNvPicPr>
          <p:nvPr/>
        </p:nvPicPr>
        <p:blipFill>
          <a:blip r:embed="rId3"/>
          <a:stretch>
            <a:fillRect/>
          </a:stretch>
        </p:blipFill>
        <p:spPr>
          <a:xfrm>
            <a:off x="-19050" y="743585"/>
            <a:ext cx="6979920" cy="5906770"/>
          </a:xfrm>
          <a:prstGeom prst="rect">
            <a:avLst/>
          </a:prstGeom>
        </p:spPr>
      </p:pic>
      <p:sp>
        <p:nvSpPr>
          <p:cNvPr id="102" name="文本框 101"/>
          <p:cNvSpPr txBox="1"/>
          <p:nvPr/>
        </p:nvSpPr>
        <p:spPr>
          <a:xfrm>
            <a:off x="6960870" y="1696720"/>
            <a:ext cx="5180330" cy="5015865"/>
          </a:xfrm>
          <a:prstGeom prst="rect">
            <a:avLst/>
          </a:prstGeom>
          <a:noFill/>
          <a:ln w="9525">
            <a:noFill/>
          </a:ln>
        </p:spPr>
        <p:txBody>
          <a:bodyPr wrap="square">
            <a:spAutoFit/>
          </a:bodyPr>
          <a:lstStyle/>
          <a:p>
            <a:pPr indent="0" algn="just"/>
            <a:endParaRPr lang="zh-CN" altLang="en-US" sz="2000" dirty="0">
              <a:solidFill>
                <a:srgbClr val="0070C0"/>
              </a:solidFill>
              <a:latin typeface="微软雅黑" charset="0"/>
              <a:ea typeface="微软雅黑" charset="0"/>
              <a:cs typeface="微软雅黑" charset="0"/>
            </a:endParaRPr>
          </a:p>
          <a:p>
            <a:pPr indent="0" algn="just"/>
            <a:r>
              <a:rPr lang="en-US" altLang="zh-CN" sz="2000" dirty="0">
                <a:solidFill>
                  <a:srgbClr val="0070C0"/>
                </a:solidFill>
                <a:latin typeface="微软雅黑" charset="0"/>
                <a:ea typeface="微软雅黑" charset="0"/>
                <a:cs typeface="微软雅黑" charset="0"/>
              </a:rPr>
              <a:t>(1)</a:t>
            </a:r>
            <a:r>
              <a:rPr lang="en-US" altLang="zh-CN" sz="2000" dirty="0" err="1">
                <a:solidFill>
                  <a:srgbClr val="0070C0"/>
                </a:solidFill>
                <a:latin typeface="微软雅黑" charset="0"/>
                <a:ea typeface="微软雅黑" charset="0"/>
                <a:cs typeface="微软雅黑" charset="0"/>
              </a:rPr>
              <a:t>产品加工图</a:t>
            </a:r>
            <a:r>
              <a:rPr lang="en-US" altLang="zh-CN" sz="2000" dirty="0">
                <a:solidFill>
                  <a:srgbClr val="0070C0"/>
                </a:solidFill>
                <a:latin typeface="微软雅黑" charset="0"/>
                <a:ea typeface="微软雅黑" charset="0"/>
                <a:cs typeface="微软雅黑" charset="0"/>
              </a:rPr>
              <a:t>：</a:t>
            </a:r>
          </a:p>
          <a:p>
            <a:pPr indent="0" algn="just"/>
            <a:endParaRPr lang="en-US" altLang="zh-CN" sz="2000" dirty="0">
              <a:solidFill>
                <a:srgbClr val="0070C0"/>
              </a:solidFill>
              <a:latin typeface="微软雅黑" charset="0"/>
              <a:ea typeface="微软雅黑" charset="0"/>
              <a:cs typeface="微软雅黑" charset="0"/>
            </a:endParaRPr>
          </a:p>
          <a:p>
            <a:pPr algn="just"/>
            <a:r>
              <a:rPr lang="zh-CN" altLang="en-US" sz="2000" dirty="0">
                <a:latin typeface="微软雅黑" charset="0"/>
                <a:ea typeface="微软雅黑" charset="0"/>
                <a:cs typeface="微软雅黑" charset="0"/>
                <a:sym typeface="+mn-ea"/>
              </a:rPr>
              <a:t>The diagram shows the </a:t>
            </a:r>
            <a:r>
              <a:rPr lang="zh-CN" altLang="en-US" sz="2000" dirty="0">
                <a:solidFill>
                  <a:srgbClr val="FF0000"/>
                </a:solidFill>
                <a:latin typeface="微软雅黑" charset="0"/>
                <a:ea typeface="微软雅黑" charset="0"/>
                <a:cs typeface="微软雅黑" charset="0"/>
                <a:sym typeface="+mn-ea"/>
              </a:rPr>
              <a:t>manufacturing process </a:t>
            </a:r>
            <a:r>
              <a:rPr lang="zh-CN" altLang="en-US" sz="2000" dirty="0">
                <a:latin typeface="微软雅黑" charset="0"/>
                <a:ea typeface="微软雅黑" charset="0"/>
                <a:cs typeface="微软雅黑" charset="0"/>
                <a:sym typeface="+mn-ea"/>
              </a:rPr>
              <a:t>of instant noodles which includes </a:t>
            </a:r>
            <a:r>
              <a:rPr lang="zh-CN" altLang="en-US" sz="2000" dirty="0">
                <a:solidFill>
                  <a:srgbClr val="FF0000"/>
                </a:solidFill>
                <a:latin typeface="微软雅黑" charset="0"/>
                <a:ea typeface="微软雅黑" charset="0"/>
                <a:cs typeface="微软雅黑" charset="0"/>
                <a:sym typeface="+mn-ea"/>
              </a:rPr>
              <a:t>eight steps</a:t>
            </a:r>
            <a:r>
              <a:rPr lang="zh-CN" altLang="en-US" sz="2000" dirty="0">
                <a:latin typeface="微软雅黑" charset="0"/>
                <a:ea typeface="微软雅黑" charset="0"/>
                <a:cs typeface="微软雅黑" charset="0"/>
                <a:sym typeface="+mn-ea"/>
              </a:rPr>
              <a:t> from the preparation of raw materials to the completion of final products.</a:t>
            </a:r>
          </a:p>
          <a:p>
            <a:pPr algn="just"/>
            <a:endParaRPr lang="zh-CN" altLang="en-US" sz="2000" dirty="0">
              <a:solidFill>
                <a:srgbClr val="0070C0"/>
              </a:solidFill>
              <a:latin typeface="微软雅黑" charset="0"/>
              <a:ea typeface="微软雅黑" charset="0"/>
              <a:cs typeface="微软雅黑" charset="0"/>
              <a:sym typeface="+mn-ea"/>
            </a:endParaRPr>
          </a:p>
          <a:p>
            <a:pPr algn="just"/>
            <a:r>
              <a:rPr lang="en-US" altLang="zh-CN" sz="2000" dirty="0">
                <a:solidFill>
                  <a:srgbClr val="0070C0"/>
                </a:solidFill>
                <a:latin typeface="微软雅黑" charset="0"/>
                <a:ea typeface="微软雅黑" charset="0"/>
                <a:cs typeface="微软雅黑" charset="0"/>
                <a:sym typeface="+mn-ea"/>
              </a:rPr>
              <a:t>MODEL</a:t>
            </a:r>
            <a:r>
              <a:rPr lang="zh-CN" altLang="en-US" sz="2000" dirty="0">
                <a:solidFill>
                  <a:srgbClr val="0070C0"/>
                </a:solidFill>
                <a:latin typeface="微软雅黑" charset="0"/>
                <a:ea typeface="微软雅黑" charset="0"/>
                <a:cs typeface="微软雅黑" charset="0"/>
                <a:sym typeface="+mn-ea"/>
              </a:rPr>
              <a:t>：</a:t>
            </a:r>
          </a:p>
          <a:p>
            <a:r>
              <a:rPr lang="en-US" altLang="zh-CN" sz="2000" dirty="0">
                <a:solidFill>
                  <a:srgbClr val="0070C0"/>
                </a:solidFill>
                <a:latin typeface="微软雅黑" charset="0"/>
                <a:ea typeface="微软雅黑" charset="0"/>
                <a:cs typeface="微软雅黑" charset="0"/>
                <a:sym typeface="+mn-ea"/>
              </a:rPr>
              <a:t>The diagram shows the </a:t>
            </a:r>
            <a:r>
              <a:rPr lang="en-US" altLang="zh-CN" sz="2000" dirty="0">
                <a:solidFill>
                  <a:srgbClr val="FF0000"/>
                </a:solidFill>
                <a:highlight>
                  <a:srgbClr val="FFFF00"/>
                </a:highlight>
                <a:latin typeface="微软雅黑" charset="0"/>
                <a:ea typeface="微软雅黑" charset="0"/>
                <a:cs typeface="微软雅黑" charset="0"/>
                <a:sym typeface="+mn-ea"/>
              </a:rPr>
              <a:t>manufacturing/ </a:t>
            </a:r>
            <a:r>
              <a:rPr lang="en-US" altLang="zh-CN" sz="2000" dirty="0" smtClean="0">
                <a:solidFill>
                  <a:srgbClr val="FF0000"/>
                </a:solidFill>
                <a:highlight>
                  <a:srgbClr val="FFFF00"/>
                </a:highlight>
                <a:latin typeface="微软雅黑" charset="0"/>
                <a:ea typeface="微软雅黑" charset="0"/>
                <a:cs typeface="微软雅黑" charset="0"/>
                <a:sym typeface="+mn-ea"/>
              </a:rPr>
              <a:t>making </a:t>
            </a:r>
            <a:r>
              <a:rPr lang="en-US" altLang="zh-CN" sz="2000" dirty="0">
                <a:solidFill>
                  <a:srgbClr val="FF0000"/>
                </a:solidFill>
                <a:highlight>
                  <a:srgbClr val="FFFF00"/>
                </a:highlight>
                <a:latin typeface="微软雅黑" charset="0"/>
                <a:ea typeface="微软雅黑" charset="0"/>
                <a:cs typeface="微软雅黑" charset="0"/>
                <a:sym typeface="+mn-ea"/>
              </a:rPr>
              <a:t>process</a:t>
            </a:r>
            <a:r>
              <a:rPr lang="en-US" altLang="zh-CN" sz="2000" dirty="0">
                <a:solidFill>
                  <a:srgbClr val="0070C0"/>
                </a:solidFill>
                <a:latin typeface="微软雅黑" charset="0"/>
                <a:ea typeface="微软雅黑" charset="0"/>
                <a:cs typeface="微软雅黑" charset="0"/>
                <a:sym typeface="+mn-ea"/>
              </a:rPr>
              <a:t> </a:t>
            </a:r>
            <a:r>
              <a:rPr lang="en-US" altLang="zh-CN" sz="2000" dirty="0" smtClean="0">
                <a:solidFill>
                  <a:srgbClr val="0070C0"/>
                </a:solidFill>
                <a:latin typeface="微软雅黑" charset="0"/>
                <a:ea typeface="微软雅黑" charset="0"/>
                <a:cs typeface="微软雅黑" charset="0"/>
                <a:sym typeface="+mn-ea"/>
              </a:rPr>
              <a:t>of ________ </a:t>
            </a:r>
            <a:r>
              <a:rPr lang="en-US" altLang="zh-CN" sz="2000" dirty="0" smtClean="0">
                <a:solidFill>
                  <a:srgbClr val="FF0000"/>
                </a:solidFill>
                <a:latin typeface="微软雅黑" charset="0"/>
                <a:ea typeface="微软雅黑" charset="0"/>
                <a:cs typeface="微软雅黑" charset="0"/>
                <a:sym typeface="+mn-ea"/>
              </a:rPr>
              <a:t>which includes ______ steps</a:t>
            </a:r>
            <a:r>
              <a:rPr lang="en-US" altLang="zh-CN" sz="2000" dirty="0" smtClean="0">
                <a:solidFill>
                  <a:srgbClr val="0070C0"/>
                </a:solidFill>
                <a:latin typeface="微软雅黑" charset="0"/>
                <a:ea typeface="微软雅黑" charset="0"/>
                <a:cs typeface="微软雅黑" charset="0"/>
                <a:sym typeface="+mn-ea"/>
              </a:rPr>
              <a:t> </a:t>
            </a:r>
            <a:r>
              <a:rPr lang="en-US" altLang="zh-CN" sz="2000" dirty="0">
                <a:solidFill>
                  <a:srgbClr val="0070C0"/>
                </a:solidFill>
                <a:latin typeface="微软雅黑" charset="0"/>
                <a:ea typeface="微软雅黑" charset="0"/>
                <a:cs typeface="微软雅黑" charset="0"/>
                <a:sym typeface="+mn-ea"/>
              </a:rPr>
              <a:t>from the preparation of raw materials to the completion of final products.</a:t>
            </a:r>
          </a:p>
          <a:p>
            <a:pPr algn="just"/>
            <a:endParaRPr lang="en-US" altLang="zh-CN" sz="2000" dirty="0">
              <a:solidFill>
                <a:srgbClr val="0070C0"/>
              </a:solidFill>
              <a:latin typeface="微软雅黑" charset="0"/>
              <a:ea typeface="微软雅黑" charset="0"/>
              <a:cs typeface="微软雅黑" charset="0"/>
            </a:endParaRPr>
          </a:p>
        </p:txBody>
      </p:sp>
      <p:sp>
        <p:nvSpPr>
          <p:cNvPr id="4" name="文本框 3"/>
          <p:cNvSpPr txBox="1"/>
          <p:nvPr/>
        </p:nvSpPr>
        <p:spPr>
          <a:xfrm>
            <a:off x="6961505" y="743585"/>
            <a:ext cx="5180330" cy="953135"/>
          </a:xfrm>
          <a:prstGeom prst="rect">
            <a:avLst/>
          </a:prstGeom>
          <a:noFill/>
        </p:spPr>
        <p:txBody>
          <a:bodyPr wrap="square" rtlCol="0" anchor="t">
            <a:spAutoFit/>
          </a:bodyPr>
          <a:lstStyle/>
          <a:p>
            <a:pPr marL="457200" indent="-457200" algn="l">
              <a:buFont typeface="Wingdings" panose="05000000000000000000" charset="0"/>
              <a:buChar char=""/>
            </a:pPr>
            <a:r>
              <a:rPr lang="zh-CN" altLang="en-US" sz="2800">
                <a:solidFill>
                  <a:schemeClr val="tx1"/>
                </a:solidFill>
                <a:latin typeface="微软雅黑" charset="0"/>
                <a:ea typeface="微软雅黑" charset="0"/>
                <a:cs typeface="微软雅黑" charset="0"/>
                <a:sym typeface="+mn-ea"/>
              </a:rPr>
              <a:t>换题中宾语(宾语短语和宾语从句互换)（+总步骤数）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文本框 101"/>
          <p:cNvSpPr txBox="1"/>
          <p:nvPr/>
        </p:nvSpPr>
        <p:spPr>
          <a:xfrm>
            <a:off x="6297295" y="1918335"/>
            <a:ext cx="5748655" cy="4524315"/>
          </a:xfrm>
          <a:prstGeom prst="rect">
            <a:avLst/>
          </a:prstGeom>
          <a:noFill/>
          <a:ln w="9525">
            <a:noFill/>
          </a:ln>
        </p:spPr>
        <p:txBody>
          <a:bodyPr wrap="square">
            <a:spAutoFit/>
          </a:bodyPr>
          <a:lstStyle/>
          <a:p>
            <a:pPr indent="0" algn="just"/>
            <a:r>
              <a:rPr lang="en-US" altLang="zh-CN" sz="2400" b="0" dirty="0">
                <a:solidFill>
                  <a:srgbClr val="0070C0"/>
                </a:solidFill>
                <a:latin typeface="微软雅黑" charset="0"/>
                <a:ea typeface="微软雅黑" charset="0"/>
                <a:cs typeface="微软雅黑" charset="0"/>
              </a:rPr>
              <a:t>(2)</a:t>
            </a:r>
            <a:r>
              <a:rPr lang="en-US" altLang="zh-CN" sz="2400" b="0" dirty="0" err="1">
                <a:solidFill>
                  <a:srgbClr val="0070C0"/>
                </a:solidFill>
                <a:latin typeface="微软雅黑" charset="0"/>
                <a:ea typeface="微软雅黑" charset="0"/>
                <a:cs typeface="微软雅黑" charset="0"/>
              </a:rPr>
              <a:t>能源</a:t>
            </a:r>
            <a:r>
              <a:rPr lang="zh-CN" altLang="en-US" sz="2400" b="0" dirty="0">
                <a:solidFill>
                  <a:srgbClr val="0070C0"/>
                </a:solidFill>
                <a:latin typeface="微软雅黑" charset="0"/>
                <a:ea typeface="微软雅黑" charset="0"/>
                <a:cs typeface="微软雅黑" charset="0"/>
              </a:rPr>
              <a:t>生产</a:t>
            </a:r>
            <a:r>
              <a:rPr lang="en-US" altLang="zh-CN" sz="2400" b="0" dirty="0">
                <a:solidFill>
                  <a:srgbClr val="0070C0"/>
                </a:solidFill>
                <a:latin typeface="微软雅黑" charset="0"/>
                <a:ea typeface="微软雅黑" charset="0"/>
                <a:cs typeface="微软雅黑" charset="0"/>
              </a:rPr>
              <a:t>图：</a:t>
            </a:r>
          </a:p>
          <a:p>
            <a:pPr indent="0" algn="just"/>
            <a:endParaRPr lang="en-US" altLang="zh-CN" sz="2400" b="0" dirty="0">
              <a:solidFill>
                <a:srgbClr val="0070C0"/>
              </a:solidFill>
              <a:latin typeface="微软雅黑" charset="0"/>
              <a:ea typeface="微软雅黑" charset="0"/>
              <a:cs typeface="微软雅黑" charset="0"/>
            </a:endParaRPr>
          </a:p>
          <a:p>
            <a:pPr algn="just"/>
            <a:r>
              <a:rPr lang="zh-CN" altLang="en-US" sz="2400" dirty="0">
                <a:latin typeface="微软雅黑" charset="0"/>
                <a:ea typeface="微软雅黑" charset="0"/>
                <a:cs typeface="微软雅黑" charset="0"/>
                <a:sym typeface="+mn-ea"/>
              </a:rPr>
              <a:t>The diagram shows </a:t>
            </a:r>
            <a:r>
              <a:rPr lang="zh-CN" altLang="en-US" sz="2400" dirty="0">
                <a:solidFill>
                  <a:srgbClr val="FF0000"/>
                </a:solidFill>
                <a:latin typeface="微软雅黑" charset="0"/>
                <a:ea typeface="微软雅黑" charset="0"/>
                <a:cs typeface="微软雅黑" charset="0"/>
                <a:sym typeface="+mn-ea"/>
              </a:rPr>
              <a:t>how</a:t>
            </a:r>
            <a:r>
              <a:rPr lang="zh-CN" altLang="en-US" sz="2400" dirty="0">
                <a:latin typeface="微软雅黑" charset="0"/>
                <a:ea typeface="微软雅黑" charset="0"/>
                <a:cs typeface="微软雅黑" charset="0"/>
                <a:sym typeface="+mn-ea"/>
              </a:rPr>
              <a:t> geothermal power plant </a:t>
            </a:r>
            <a:r>
              <a:rPr lang="zh-CN" altLang="en-US" sz="2400" dirty="0">
                <a:solidFill>
                  <a:srgbClr val="FF0000"/>
                </a:solidFill>
                <a:latin typeface="微软雅黑" charset="0"/>
                <a:ea typeface="微软雅黑" charset="0"/>
                <a:cs typeface="微软雅黑" charset="0"/>
                <a:sym typeface="+mn-ea"/>
              </a:rPr>
              <a:t>works to generate</a:t>
            </a:r>
            <a:r>
              <a:rPr lang="zh-CN" altLang="en-US" sz="2400" dirty="0">
                <a:latin typeface="微软雅黑" charset="0"/>
                <a:ea typeface="微软雅黑" charset="0"/>
                <a:cs typeface="微软雅黑" charset="0"/>
                <a:sym typeface="+mn-ea"/>
              </a:rPr>
              <a:t> electricity, which </a:t>
            </a:r>
            <a:r>
              <a:rPr lang="zh-CN" altLang="en-US" sz="2400" dirty="0">
                <a:solidFill>
                  <a:srgbClr val="FF0000"/>
                </a:solidFill>
                <a:latin typeface="微软雅黑" charset="0"/>
                <a:ea typeface="微软雅黑" charset="0"/>
                <a:cs typeface="微软雅黑" charset="0"/>
                <a:sym typeface="+mn-ea"/>
              </a:rPr>
              <a:t>includes </a:t>
            </a:r>
            <a:r>
              <a:rPr lang="zh-CN" altLang="en-US" sz="2400" dirty="0">
                <a:solidFill>
                  <a:schemeClr val="tx1"/>
                </a:solidFill>
                <a:latin typeface="微软雅黑" charset="0"/>
                <a:ea typeface="微软雅黑" charset="0"/>
                <a:cs typeface="微软雅黑" charset="0"/>
                <a:sym typeface="+mn-ea"/>
              </a:rPr>
              <a:t>five </a:t>
            </a:r>
            <a:r>
              <a:rPr lang="zh-CN" altLang="en-US" sz="2400" dirty="0">
                <a:solidFill>
                  <a:srgbClr val="FF0000"/>
                </a:solidFill>
                <a:latin typeface="微软雅黑" charset="0"/>
                <a:ea typeface="微软雅黑" charset="0"/>
                <a:cs typeface="微软雅黑" charset="0"/>
                <a:sym typeface="+mn-ea"/>
              </a:rPr>
              <a:t>steps</a:t>
            </a:r>
            <a:r>
              <a:rPr lang="zh-CN" altLang="en-US" sz="2400" dirty="0">
                <a:latin typeface="微软雅黑" charset="0"/>
                <a:ea typeface="微软雅黑" charset="0"/>
                <a:cs typeface="微软雅黑" charset="0"/>
                <a:sym typeface="+mn-ea"/>
              </a:rPr>
              <a:t>.</a:t>
            </a:r>
          </a:p>
          <a:p>
            <a:pPr algn="just"/>
            <a:endParaRPr lang="zh-CN" altLang="en-US" sz="2400" dirty="0">
              <a:latin typeface="微软雅黑" charset="0"/>
              <a:ea typeface="微软雅黑" charset="0"/>
              <a:cs typeface="微软雅黑" charset="0"/>
              <a:sym typeface="+mn-ea"/>
            </a:endParaRPr>
          </a:p>
          <a:p>
            <a:pPr algn="just"/>
            <a:r>
              <a:rPr lang="en-US" altLang="zh-CN" sz="2400" b="1" i="1" dirty="0">
                <a:solidFill>
                  <a:srgbClr val="0070C0"/>
                </a:solidFill>
                <a:latin typeface="微软雅黑" charset="0"/>
                <a:ea typeface="微软雅黑" charset="0"/>
                <a:cs typeface="微软雅黑" charset="0"/>
                <a:sym typeface="+mn-ea"/>
              </a:rPr>
              <a:t>MODEL</a:t>
            </a:r>
            <a:r>
              <a:rPr lang="zh-CN" altLang="en-US" sz="2400" b="1" i="1" dirty="0">
                <a:solidFill>
                  <a:srgbClr val="0070C0"/>
                </a:solidFill>
                <a:latin typeface="微软雅黑" charset="0"/>
                <a:ea typeface="微软雅黑" charset="0"/>
                <a:cs typeface="微软雅黑" charset="0"/>
                <a:sym typeface="+mn-ea"/>
              </a:rPr>
              <a:t>：</a:t>
            </a:r>
          </a:p>
          <a:p>
            <a:r>
              <a:rPr lang="en-US" altLang="zh-CN" sz="2400" dirty="0">
                <a:solidFill>
                  <a:srgbClr val="0070C0"/>
                </a:solidFill>
                <a:latin typeface="微软雅黑" charset="0"/>
                <a:ea typeface="微软雅黑" charset="0"/>
                <a:cs typeface="微软雅黑" charset="0"/>
                <a:sym typeface="+mn-ea"/>
              </a:rPr>
              <a:t>The diagram shows </a:t>
            </a:r>
            <a:r>
              <a:rPr lang="en-US" altLang="zh-CN" sz="2400" dirty="0">
                <a:solidFill>
                  <a:srgbClr val="FF0000"/>
                </a:solidFill>
                <a:latin typeface="微软雅黑" charset="0"/>
                <a:ea typeface="微软雅黑" charset="0"/>
                <a:cs typeface="微软雅黑" charset="0"/>
                <a:sym typeface="+mn-ea"/>
              </a:rPr>
              <a:t>how </a:t>
            </a:r>
            <a:r>
              <a:rPr lang="en-US" altLang="zh-CN" sz="2400" dirty="0">
                <a:solidFill>
                  <a:srgbClr val="0070C0"/>
                </a:solidFill>
                <a:latin typeface="微软雅黑" charset="0"/>
                <a:ea typeface="微软雅黑" charset="0"/>
                <a:cs typeface="微软雅黑" charset="0"/>
                <a:sym typeface="+mn-ea"/>
              </a:rPr>
              <a:t>_____ </a:t>
            </a:r>
            <a:r>
              <a:rPr lang="en-US" altLang="zh-CN" sz="2400" dirty="0">
                <a:solidFill>
                  <a:srgbClr val="0070C0"/>
                </a:solidFill>
                <a:highlight>
                  <a:srgbClr val="FFFF00"/>
                </a:highlight>
                <a:latin typeface="微软雅黑" charset="0"/>
                <a:ea typeface="微软雅黑" charset="0"/>
                <a:cs typeface="微软雅黑" charset="0"/>
                <a:sym typeface="+mn-ea"/>
              </a:rPr>
              <a:t>station</a:t>
            </a:r>
            <a:r>
              <a:rPr lang="en-US" altLang="zh-CN" sz="2400" dirty="0" smtClean="0">
                <a:solidFill>
                  <a:srgbClr val="0070C0"/>
                </a:solidFill>
                <a:highlight>
                  <a:srgbClr val="FFFF00"/>
                </a:highlight>
                <a:latin typeface="微软雅黑" charset="0"/>
                <a:ea typeface="微软雅黑" charset="0"/>
                <a:cs typeface="微软雅黑" charset="0"/>
                <a:sym typeface="+mn-ea"/>
              </a:rPr>
              <a:t>/ plant</a:t>
            </a:r>
            <a:r>
              <a:rPr lang="en-US" altLang="zh-CN" sz="2400" dirty="0" smtClean="0">
                <a:solidFill>
                  <a:srgbClr val="0070C0"/>
                </a:solidFill>
                <a:latin typeface="微软雅黑" charset="0"/>
                <a:ea typeface="微软雅黑" charset="0"/>
                <a:cs typeface="微软雅黑" charset="0"/>
                <a:sym typeface="+mn-ea"/>
              </a:rPr>
              <a:t> </a:t>
            </a:r>
            <a:r>
              <a:rPr lang="en-US" altLang="zh-CN" sz="2400" dirty="0">
                <a:solidFill>
                  <a:srgbClr val="FF0000"/>
                </a:solidFill>
                <a:latin typeface="微软雅黑" charset="0"/>
                <a:ea typeface="微软雅黑" charset="0"/>
                <a:cs typeface="微软雅黑" charset="0"/>
                <a:sym typeface="+mn-ea"/>
              </a:rPr>
              <a:t>works to produce/ generate</a:t>
            </a:r>
            <a:r>
              <a:rPr lang="en-US" altLang="zh-CN" sz="2400" dirty="0">
                <a:solidFill>
                  <a:srgbClr val="0070C0"/>
                </a:solidFill>
                <a:latin typeface="微软雅黑" charset="0"/>
                <a:ea typeface="微软雅黑" charset="0"/>
                <a:cs typeface="微软雅黑" charset="0"/>
                <a:sym typeface="+mn-ea"/>
              </a:rPr>
              <a:t> _____, which </a:t>
            </a:r>
            <a:r>
              <a:rPr lang="en-US" altLang="zh-CN" sz="2400" dirty="0">
                <a:solidFill>
                  <a:srgbClr val="FF0000"/>
                </a:solidFill>
                <a:latin typeface="微软雅黑" charset="0"/>
                <a:ea typeface="微软雅黑" charset="0"/>
                <a:cs typeface="微软雅黑" charset="0"/>
                <a:sym typeface="+mn-ea"/>
              </a:rPr>
              <a:t>includes </a:t>
            </a:r>
            <a:r>
              <a:rPr lang="en-US" altLang="zh-CN" sz="2400" dirty="0" smtClean="0">
                <a:solidFill>
                  <a:srgbClr val="FF0000"/>
                </a:solidFill>
                <a:latin typeface="微软雅黑" charset="0"/>
                <a:ea typeface="微软雅黑" charset="0"/>
                <a:cs typeface="微软雅黑" charset="0"/>
                <a:sym typeface="+mn-ea"/>
              </a:rPr>
              <a:t>____ steps</a:t>
            </a:r>
            <a:r>
              <a:rPr lang="en-US" altLang="zh-CN" sz="2400" dirty="0">
                <a:solidFill>
                  <a:srgbClr val="0070C0"/>
                </a:solidFill>
                <a:latin typeface="微软雅黑" charset="0"/>
                <a:ea typeface="微软雅黑" charset="0"/>
                <a:cs typeface="微软雅黑" charset="0"/>
                <a:sym typeface="+mn-ea"/>
              </a:rPr>
              <a:t>.</a:t>
            </a:r>
          </a:p>
          <a:p>
            <a:pPr algn="just"/>
            <a:endParaRPr lang="en-US" altLang="zh-CN" sz="2400" b="0" dirty="0">
              <a:solidFill>
                <a:srgbClr val="0070C0"/>
              </a:solidFill>
              <a:latin typeface="微软雅黑" charset="0"/>
              <a:ea typeface="微软雅黑" charset="0"/>
              <a:cs typeface="微软雅黑" charset="0"/>
            </a:endParaRPr>
          </a:p>
          <a:p>
            <a:pPr indent="0" algn="just"/>
            <a:endParaRPr lang="en-US" altLang="zh-CN" sz="2400" b="0" dirty="0">
              <a:solidFill>
                <a:srgbClr val="0070C0"/>
              </a:solidFill>
              <a:latin typeface="微软雅黑" charset="0"/>
              <a:ea typeface="微软雅黑" charset="0"/>
              <a:cs typeface="微软雅黑" charset="0"/>
            </a:endParaRPr>
          </a:p>
        </p:txBody>
      </p:sp>
      <p:pic>
        <p:nvPicPr>
          <p:cNvPr id="5" name="图片 4" descr="企业微信截图_665d7f99-28c9-42e9-8595-504a87032e8e"/>
          <p:cNvPicPr>
            <a:picLocks noChangeAspect="1"/>
          </p:cNvPicPr>
          <p:nvPr/>
        </p:nvPicPr>
        <p:blipFill>
          <a:blip r:embed="rId2"/>
          <a:stretch>
            <a:fillRect/>
          </a:stretch>
        </p:blipFill>
        <p:spPr>
          <a:xfrm>
            <a:off x="0" y="571500"/>
            <a:ext cx="5968365" cy="6172835"/>
          </a:xfrm>
          <a:prstGeom prst="rect">
            <a:avLst/>
          </a:prstGeom>
        </p:spPr>
      </p:pic>
      <p:sp>
        <p:nvSpPr>
          <p:cNvPr id="8" name="文本框 7"/>
          <p:cNvSpPr txBox="1"/>
          <p:nvPr/>
        </p:nvSpPr>
        <p:spPr>
          <a:xfrm>
            <a:off x="6297295" y="804545"/>
            <a:ext cx="5516245" cy="953135"/>
          </a:xfrm>
          <a:prstGeom prst="rect">
            <a:avLst/>
          </a:prstGeom>
          <a:noFill/>
        </p:spPr>
        <p:txBody>
          <a:bodyPr wrap="square" rtlCol="0" anchor="t">
            <a:spAutoFit/>
          </a:bodyPr>
          <a:lstStyle/>
          <a:p>
            <a:pPr marL="457200" indent="-457200" algn="l">
              <a:buFont typeface="Wingdings" panose="05000000000000000000" charset="0"/>
              <a:buChar char=""/>
            </a:pPr>
            <a:r>
              <a:rPr lang="zh-CN" altLang="en-US" sz="2800">
                <a:solidFill>
                  <a:schemeClr val="tx1"/>
                </a:solidFill>
                <a:latin typeface="微软雅黑" charset="0"/>
                <a:ea typeface="微软雅黑" charset="0"/>
                <a:cs typeface="微软雅黑" charset="0"/>
                <a:sym typeface="+mn-ea"/>
              </a:rPr>
              <a:t>换题中宾语(宾语短语和宾语从句互换)（+总步骤数）</a:t>
            </a:r>
          </a:p>
        </p:txBody>
      </p:sp>
      <p:sp>
        <p:nvSpPr>
          <p:cNvPr id="2" name="标题 6"/>
          <p:cNvSpPr>
            <a:spLocks noGrp="1"/>
          </p:cNvSpPr>
          <p:nvPr/>
        </p:nvSpPr>
        <p:spPr>
          <a:xfrm>
            <a:off x="2028031" y="0"/>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en-US" altLang="zh-CN" sz="4000" b="1" kern="0" dirty="0" smtClean="0">
                <a:solidFill>
                  <a:schemeClr val="tx1"/>
                </a:solidFill>
                <a:latin typeface="微软雅黑" charset="0"/>
                <a:ea typeface="微软雅黑" charset="0"/>
                <a:cs typeface="微软雅黑" charset="0"/>
                <a:sym typeface="+mn-ea"/>
              </a:rPr>
              <a:t>1</a:t>
            </a:r>
            <a:r>
              <a:rPr kumimoji="1" lang="zh-CN" altLang="en-US" sz="4000" b="1" kern="0" dirty="0" smtClean="0">
                <a:solidFill>
                  <a:schemeClr val="tx1"/>
                </a:solidFill>
                <a:latin typeface="微软雅黑" charset="0"/>
                <a:ea typeface="微软雅黑" charset="0"/>
                <a:cs typeface="微软雅黑" charset="0"/>
                <a:sym typeface="+mn-ea"/>
              </a:rPr>
              <a:t>. 首段写作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1"/>
      <p:bldP spid="8" grpId="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4b91758f-7a3a-4687-9685-56f6945afab0}"/>
  <p:tag name="TABLE_ENDDRAG_ORIGIN_RECT" val="636*319"/>
  <p:tag name="TABLE_ENDDRAG_RECT" val="49*197*636*319"/>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9604314b-6dcd-481e-a4fb-d78a3fd71604}"/>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37146373-13f2-49b8-a510-158636efaa7a}"/>
  <p:tag name="TABLE_ENDDRAG_ORIGIN_RECT" val="392*230"/>
  <p:tag name="TABLE_ENDDRAG_RECT" val="154*211*392*230"/>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新航道模板">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Times New Roma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ゴシック"/>
        <a:font script="Hang" typeface="맑은 고딕"/>
        <a:font script="Hans" typeface="Times New Roman"/>
        <a:font script="Hant" typeface="新細明體"/>
        <a:font script="Arab" typeface="Times New Roman"/>
        <a:font script="Hebr" typeface="Times New Roman"/>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Arial" panose="020B0604020202090204"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Arial" panose="020B0604020202090204" pitchFamily="34" charset="0"/>
            <a:ea typeface="宋体"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TotalTime>
  <Words>2203</Words>
  <Application>WPS 文字</Application>
  <PresentationFormat>自定义</PresentationFormat>
  <Paragraphs>317</Paragraphs>
  <Slides>37</Slides>
  <Notes>2</Notes>
  <HiddenSlides>0</HiddenSlides>
  <MMClips>0</MMClips>
  <ScaleCrop>false</ScaleCrop>
  <HeadingPairs>
    <vt:vector size="4" baseType="variant">
      <vt:variant>
        <vt:lpstr>主题</vt:lpstr>
      </vt:variant>
      <vt:variant>
        <vt:i4>1</vt:i4>
      </vt:variant>
      <vt:variant>
        <vt:lpstr>幻灯片标题</vt:lpstr>
      </vt:variant>
      <vt:variant>
        <vt:i4>37</vt:i4>
      </vt:variant>
    </vt:vector>
  </HeadingPairs>
  <TitlesOfParts>
    <vt:vector size="38" baseType="lpstr">
      <vt:lpstr>新航道模板</vt:lpstr>
      <vt:lpstr> LESSON 2  小作文-流程图写作  Flow Chart Writing</vt:lpstr>
      <vt:lpstr>目录</vt:lpstr>
      <vt:lpstr>目录</vt:lpstr>
      <vt:lpstr>1.流程图特点 1.1 分类 --- a.工序图</vt:lpstr>
      <vt:lpstr>1.流程图特点 1.1 分类 --- b. 生物图</vt:lpstr>
      <vt:lpstr>1.流程图特点 </vt:lpstr>
      <vt:lpstr>1.流程图特点 </vt:lpstr>
      <vt:lpstr>幻灯片 8</vt:lpstr>
      <vt:lpstr>幻灯片 9</vt:lpstr>
      <vt:lpstr>幻灯片 10</vt:lpstr>
      <vt:lpstr>目录</vt:lpstr>
      <vt:lpstr>2. 词汇与衔接</vt:lpstr>
      <vt:lpstr>2.1 材料名词</vt:lpstr>
      <vt:lpstr>幻灯片 14</vt:lpstr>
      <vt:lpstr>幻灯片 15</vt:lpstr>
      <vt:lpstr>幻灯片 16</vt:lpstr>
      <vt:lpstr>2.3 阶段或顺序过渡词</vt:lpstr>
      <vt:lpstr>2.3 阶段与顺序过渡词</vt:lpstr>
      <vt:lpstr>2.3 阶段与顺序过渡词</vt:lpstr>
      <vt:lpstr>2.3 阶段与顺序过渡词</vt:lpstr>
      <vt:lpstr>目录</vt:lpstr>
      <vt:lpstr>幻灯片 22</vt:lpstr>
      <vt:lpstr>幻灯片 23</vt:lpstr>
      <vt:lpstr>幻灯片 24</vt:lpstr>
      <vt:lpstr>目录</vt:lpstr>
      <vt:lpstr>幻灯片 26</vt:lpstr>
      <vt:lpstr>幻灯片 27</vt:lpstr>
      <vt:lpstr>5.生物类PRACTICE</vt:lpstr>
      <vt:lpstr>5.生物类PRACTICE</vt:lpstr>
      <vt:lpstr>目录</vt:lpstr>
      <vt:lpstr>幻灯片 31</vt:lpstr>
      <vt:lpstr>幻灯片 32</vt:lpstr>
      <vt:lpstr>幻灯片 33</vt:lpstr>
      <vt:lpstr>幻灯片 34</vt:lpstr>
      <vt:lpstr>目录</vt:lpstr>
      <vt:lpstr>幻灯片 36</vt:lpstr>
      <vt:lpstr>幻灯片 37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Administrator</cp:lastModifiedBy>
  <cp:revision>28</cp:revision>
  <dcterms:created xsi:type="dcterms:W3CDTF">2024-06-22T12:20:33Z</dcterms:created>
  <dcterms:modified xsi:type="dcterms:W3CDTF">2024-06-23T02:08:32Z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2052-6.5.2.8766</vt:lpwstr>
  </property>
  <property fmtid="{D5CDD505-2E9C-101B-9397-08002B2CF9AE}" pid="3" name="ICV">
    <vt:lpwstr>85ED0CF53C14DC5F3BFA506571EA89A9_41</vt:lpwstr>
  </property>
</Properties>
</file>